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1"/>
  </p:sldMasterIdLst>
  <p:notesMasterIdLst>
    <p:notesMasterId r:id="rId60"/>
  </p:notesMasterIdLst>
  <p:handoutMasterIdLst>
    <p:handoutMasterId r:id="rId61"/>
  </p:handoutMasterIdLst>
  <p:sldIdLst>
    <p:sldId id="323" r:id="rId2"/>
    <p:sldId id="491" r:id="rId3"/>
    <p:sldId id="492" r:id="rId4"/>
    <p:sldId id="493" r:id="rId5"/>
    <p:sldId id="496" r:id="rId6"/>
    <p:sldId id="497" r:id="rId7"/>
    <p:sldId id="498" r:id="rId8"/>
    <p:sldId id="499" r:id="rId9"/>
    <p:sldId id="500" r:id="rId10"/>
    <p:sldId id="501" r:id="rId11"/>
    <p:sldId id="502" r:id="rId12"/>
    <p:sldId id="503" r:id="rId13"/>
    <p:sldId id="504" r:id="rId14"/>
    <p:sldId id="505" r:id="rId15"/>
    <p:sldId id="506" r:id="rId16"/>
    <p:sldId id="507" r:id="rId17"/>
    <p:sldId id="509" r:id="rId18"/>
    <p:sldId id="495" r:id="rId19"/>
    <p:sldId id="494" r:id="rId20"/>
    <p:sldId id="514" r:id="rId21"/>
    <p:sldId id="515" r:id="rId22"/>
    <p:sldId id="516" r:id="rId23"/>
    <p:sldId id="518" r:id="rId24"/>
    <p:sldId id="519" r:id="rId25"/>
    <p:sldId id="520" r:id="rId26"/>
    <p:sldId id="526" r:id="rId27"/>
    <p:sldId id="521" r:id="rId28"/>
    <p:sldId id="527" r:id="rId29"/>
    <p:sldId id="528" r:id="rId30"/>
    <p:sldId id="529" r:id="rId31"/>
    <p:sldId id="530" r:id="rId32"/>
    <p:sldId id="531" r:id="rId33"/>
    <p:sldId id="533" r:id="rId34"/>
    <p:sldId id="534" r:id="rId35"/>
    <p:sldId id="542" r:id="rId36"/>
    <p:sldId id="536" r:id="rId37"/>
    <p:sldId id="537" r:id="rId38"/>
    <p:sldId id="538" r:id="rId39"/>
    <p:sldId id="539" r:id="rId40"/>
    <p:sldId id="540" r:id="rId41"/>
    <p:sldId id="541" r:id="rId42"/>
    <p:sldId id="523" r:id="rId43"/>
    <p:sldId id="524" r:id="rId44"/>
    <p:sldId id="525" r:id="rId45"/>
    <p:sldId id="511" r:id="rId46"/>
    <p:sldId id="512" r:id="rId47"/>
    <p:sldId id="513" r:id="rId48"/>
    <p:sldId id="510" r:id="rId49"/>
    <p:sldId id="562" r:id="rId50"/>
    <p:sldId id="543" r:id="rId51"/>
    <p:sldId id="544" r:id="rId52"/>
    <p:sldId id="545" r:id="rId53"/>
    <p:sldId id="546" r:id="rId54"/>
    <p:sldId id="547" r:id="rId55"/>
    <p:sldId id="548" r:id="rId56"/>
    <p:sldId id="549" r:id="rId57"/>
    <p:sldId id="550" r:id="rId58"/>
    <p:sldId id="552" r:id="rId59"/>
  </p:sldIdLst>
  <p:sldSz cx="9144000" cy="6858000" type="screen4x3"/>
  <p:notesSz cx="6858000" cy="9144000"/>
  <p:custShowLst>
    <p:custShow name="自定义放映 1" id="0">
      <p:sldLst/>
    </p:custShow>
  </p:custShow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2FDB2607-1784-4EEB-B798-7EB5836EED8A}">
        <p14:showMediaCtrls xmlns:p14="http://schemas.microsoft.com/office/powerpoint/2010/main" xmlns="" val="1"/>
      </p:ext>
    </p:extLst>
  </p:showPr>
  <p:clrMru>
    <a:srgbClr val="00CC00"/>
    <a:srgbClr val="FF0066"/>
    <a:srgbClr val="003300"/>
    <a:srgbClr val="003366"/>
    <a:srgbClr val="FF3300"/>
    <a:srgbClr val="000000"/>
    <a:srgbClr val="CCCCFF"/>
    <a:srgbClr val="CC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55"/>
    <p:restoredTop sz="94588"/>
  </p:normalViewPr>
  <p:slideViewPr>
    <p:cSldViewPr showGuides="1">
      <p:cViewPr>
        <p:scale>
          <a:sx n="66" d="100"/>
          <a:sy n="66" d="100"/>
        </p:scale>
        <p:origin x="-1302" y="-90"/>
      </p:cViewPr>
      <p:guideLst>
        <p:guide orient="horz" pos="2160"/>
        <p:guide pos="288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426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eaLnBrk="0" hangingPunct="0">
              <a:defRPr sz="1200">
                <a:latin typeface="Times New Roman" panose="02020603050405020304" pitchFamily="18"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083" name="Rectangle 3"/>
          <p:cNvSpPr>
            <a:spLocks noGrp="1" noChangeArrowheads="1"/>
          </p:cNvSpPr>
          <p:nvPr>
            <p:ph type="dt" sz="quarter"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0" hangingPunct="0">
              <a:defRPr sz="1200">
                <a:latin typeface="Times New Roman" panose="02020603050405020304" pitchFamily="18"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084" name="Rectangle 4"/>
          <p:cNvSpPr>
            <a:spLocks noGrp="1" noChangeArrowheads="1"/>
          </p:cNvSpPr>
          <p:nvPr>
            <p:ph type="ftr" sz="quarter" idx="2"/>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eaLnBrk="0" hangingPunct="0">
              <a:defRPr sz="1200">
                <a:latin typeface="Times New Roman" panose="02020603050405020304" pitchFamily="18"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6085" name="Rectangle 5"/>
          <p:cNvSpPr>
            <a:spLocks noGrp="1" noChangeArrowheads="1"/>
          </p:cNvSpPr>
          <p:nvPr>
            <p:ph type="sldNum" sz="quarter" idx="3"/>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a:buNone/>
            </a:pPr>
            <a:fld id="{9A0DB2DC-4C9A-4742-B13C-FB6460FD3503}" type="slidenum">
              <a:rPr lang="en-US" altLang="zh-CN" sz="1200" dirty="0">
                <a:latin typeface="Times New Roman" panose="02020603050405020304" pitchFamily="18" charset="0"/>
              </a:rPr>
              <a:pPr lvl="0" algn="r">
                <a:buNone/>
              </a:pPr>
              <a:t>‹#›</a:t>
            </a:fld>
            <a:endParaRPr lang="en-US" altLang="zh-CN"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7891"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kumimoji="1" sz="1200">
                <a:latin typeface="Times New Roman" panose="02020603050405020304" pitchFamily="18"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1684" name="Rectangle 4"/>
          <p:cNvSpPr>
            <a:spLocks noGrp="1" noRot="1" noChangeAspect="1" noTextEdit="1"/>
          </p:cNvSpPr>
          <p:nvPr>
            <p:ph type="sldImg" idx="2"/>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7893"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7894"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defRPr kumimoji="1" sz="1200">
                <a:latin typeface="Times New Roman" panose="02020603050405020304" pitchFamily="18"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7895"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buNone/>
            </a:pPr>
            <a:fld id="{9A0DB2DC-4C9A-4742-B13C-FB6460FD3503}" type="slidenum">
              <a:rPr lang="en-US" altLang="zh-CN" sz="1200" dirty="0">
                <a:latin typeface="Times New Roman" panose="02020603050405020304" pitchFamily="18" charset="0"/>
              </a:rPr>
              <a:pPr lvl="0" algn="r" eaLnBrk="1" hangingPunct="1">
                <a:buNone/>
              </a:pPr>
              <a:t>‹#›</a:t>
            </a:fld>
            <a:endParaRPr lang="en-US" altLang="zh-CN" sz="12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algn="r">
              <a:buNone/>
            </a:pPr>
            <a:fld id="{9A0DB2DC-4C9A-4742-B13C-FB6460FD3503}" type="slidenum">
              <a:rPr lang="en-US" altLang="zh-CN" smtClean="0"/>
              <a:pPr algn="r">
                <a:buNone/>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lvl="0" eaLnBrk="1" hangingPunct="1">
              <a:buNone/>
            </a:pPr>
            <a:fld id="{9A0DB2DC-4C9A-4742-B13C-FB6460FD3503}" type="slidenum">
              <a:rPr lang="en-US" altLang="zh-CN" smtClean="0">
                <a:latin typeface="Arial" panose="020B0604020202020204" pitchFamily="34" charset="0"/>
              </a:rPr>
              <a:pPr lvl="0" eaLnBrk="1" hangingPunct="1">
                <a:buNone/>
              </a:pPr>
              <a:t>‹#›</a:t>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Rot="1"/>
          </p:cNvSpPr>
          <p:nvPr>
            <p:ph type="title"/>
          </p:nvPr>
        </p:nvSpPr>
        <p:spPr>
          <a:ln/>
        </p:spPr>
        <p:txBody>
          <a:bodyPr vert="horz" wrap="square" lIns="91440" tIns="45720" rIns="91440" bIns="45720" anchor="ctr" anchorCtr="0"/>
          <a:lstStyle/>
          <a:p>
            <a:pPr eaLnBrk="1" hangingPunct="1"/>
            <a:r>
              <a:rPr lang="zh-CN" altLang="en-US" b="1" dirty="0">
                <a:solidFill>
                  <a:srgbClr val="FF0000"/>
                </a:solidFill>
                <a:latin typeface="隶书" panose="02010509060101010101" pitchFamily="49" charset="-122"/>
                <a:ea typeface="隶书" panose="02010509060101010101" pitchFamily="49" charset="-122"/>
              </a:rPr>
              <a:t>学习单元八 </a:t>
            </a:r>
            <a:r>
              <a:rPr lang="zh-CN" altLang="en-US" b="1" dirty="0">
                <a:solidFill>
                  <a:srgbClr val="FF0000"/>
                </a:solidFill>
                <a:latin typeface="隶书" panose="02010509060101010101" pitchFamily="49" charset="-122"/>
                <a:ea typeface="隶书" panose="02010509060101010101" pitchFamily="49" charset="-122"/>
                <a:sym typeface="+mn-ea"/>
              </a:rPr>
              <a:t>电工基本技能操作</a:t>
            </a:r>
            <a:endParaRPr lang="zh-CN" altLang="en-US" b="1" dirty="0">
              <a:solidFill>
                <a:srgbClr val="FF0000"/>
              </a:solidFill>
              <a:latin typeface="隶书" panose="02010509060101010101" pitchFamily="49" charset="-122"/>
              <a:ea typeface="隶书" panose="02010509060101010101" pitchFamily="49" charset="-122"/>
            </a:endParaRPr>
          </a:p>
        </p:txBody>
      </p:sp>
      <p:sp>
        <p:nvSpPr>
          <p:cNvPr id="43012" name="Rectangle 3"/>
          <p:cNvSpPr>
            <a:spLocks noGrp="1" noRot="1"/>
          </p:cNvSpPr>
          <p:nvPr>
            <p:ph idx="1"/>
          </p:nvPr>
        </p:nvSpPr>
        <p:spPr>
          <a:xfrm>
            <a:off x="1187450" y="1989455"/>
            <a:ext cx="7335520" cy="3673475"/>
          </a:xfrm>
          <a:ln/>
        </p:spPr>
        <p:txBody>
          <a:bodyPr vert="horz" wrap="square" lIns="91440" tIns="45720" rIns="91440" bIns="45720" anchor="t" anchorCtr="0"/>
          <a:lstStyle/>
          <a:p>
            <a:pPr eaLnBrk="1" hangingPunct="1">
              <a:lnSpc>
                <a:spcPct val="125000"/>
              </a:lnSpc>
              <a:buNone/>
            </a:pPr>
            <a:r>
              <a:rPr lang="zh-CN" altLang="en-US" b="1" dirty="0">
                <a:solidFill>
                  <a:srgbClr val="000000"/>
                </a:solidFill>
              </a:rPr>
              <a:t>学习模块</a:t>
            </a:r>
            <a:r>
              <a:rPr lang="en-US" altLang="zh-CN" b="1" dirty="0">
                <a:solidFill>
                  <a:srgbClr val="000000"/>
                </a:solidFill>
              </a:rPr>
              <a:t>1</a:t>
            </a:r>
            <a:r>
              <a:rPr lang="zh-CN" altLang="en-US" b="1" dirty="0">
                <a:solidFill>
                  <a:srgbClr val="000000"/>
                </a:solidFill>
              </a:rPr>
              <a:t>  安全用电基本常识</a:t>
            </a:r>
          </a:p>
          <a:p>
            <a:pPr eaLnBrk="1" hangingPunct="1">
              <a:lnSpc>
                <a:spcPct val="125000"/>
              </a:lnSpc>
              <a:buNone/>
            </a:pPr>
            <a:r>
              <a:rPr lang="zh-CN" altLang="en-US" b="1" dirty="0">
                <a:solidFill>
                  <a:srgbClr val="000000"/>
                </a:solidFill>
              </a:rPr>
              <a:t>学习模块</a:t>
            </a:r>
            <a:r>
              <a:rPr lang="en-US" altLang="zh-CN" b="1" dirty="0">
                <a:solidFill>
                  <a:srgbClr val="000000"/>
                </a:solidFill>
              </a:rPr>
              <a:t>2</a:t>
            </a:r>
            <a:r>
              <a:rPr lang="zh-CN" altLang="en-US" b="1" dirty="0">
                <a:solidFill>
                  <a:srgbClr val="000000"/>
                </a:solidFill>
              </a:rPr>
              <a:t>  电工工具的识别和使用</a:t>
            </a:r>
          </a:p>
          <a:p>
            <a:pPr eaLnBrk="1" hangingPunct="1">
              <a:lnSpc>
                <a:spcPct val="125000"/>
              </a:lnSpc>
              <a:buNone/>
            </a:pPr>
            <a:r>
              <a:rPr lang="zh-CN" b="1" dirty="0">
                <a:solidFill>
                  <a:srgbClr val="000000"/>
                </a:solidFill>
              </a:rPr>
              <a:t>技能训练</a:t>
            </a:r>
            <a:r>
              <a:rPr lang="en-US" altLang="zh-CN" b="1" dirty="0">
                <a:solidFill>
                  <a:srgbClr val="000000"/>
                </a:solidFill>
              </a:rPr>
              <a:t>1</a:t>
            </a:r>
            <a:r>
              <a:rPr lang="zh-CN" altLang="en-US" b="1" dirty="0">
                <a:solidFill>
                  <a:srgbClr val="000000"/>
                </a:solidFill>
              </a:rPr>
              <a:t> </a:t>
            </a:r>
            <a:r>
              <a:rPr lang="zh-CN" b="1" dirty="0">
                <a:solidFill>
                  <a:srgbClr val="000000"/>
                </a:solidFill>
              </a:rPr>
              <a:t>导线连接及绝缘恢复</a:t>
            </a:r>
          </a:p>
          <a:p>
            <a:pPr eaLnBrk="1" hangingPunct="1">
              <a:lnSpc>
                <a:spcPct val="125000"/>
              </a:lnSpc>
              <a:buNone/>
            </a:pPr>
            <a:r>
              <a:rPr lang="zh-CN" b="1" dirty="0">
                <a:solidFill>
                  <a:srgbClr val="000000"/>
                </a:solidFill>
                <a:sym typeface="+mn-ea"/>
              </a:rPr>
              <a:t>技能训练</a:t>
            </a:r>
            <a:r>
              <a:rPr lang="en-US" altLang="zh-CN" b="1" dirty="0">
                <a:solidFill>
                  <a:srgbClr val="000000"/>
                </a:solidFill>
              </a:rPr>
              <a:t>2</a:t>
            </a:r>
            <a:r>
              <a:rPr lang="zh-CN" altLang="en-US" b="1" dirty="0">
                <a:solidFill>
                  <a:srgbClr val="000000"/>
                </a:solidFill>
              </a:rPr>
              <a:t>  常用电工仪表的识别和使用</a:t>
            </a:r>
          </a:p>
          <a:p>
            <a:pPr eaLnBrk="1" hangingPunct="1">
              <a:lnSpc>
                <a:spcPct val="125000"/>
              </a:lnSpc>
              <a:buNone/>
            </a:pPr>
            <a:r>
              <a:rPr lang="zh-CN" b="1" dirty="0">
                <a:solidFill>
                  <a:srgbClr val="000000"/>
                </a:solidFill>
                <a:sym typeface="+mn-ea"/>
              </a:rPr>
              <a:t>技能训练</a:t>
            </a:r>
            <a:r>
              <a:rPr lang="en-US" altLang="zh-CN" b="1" dirty="0">
                <a:solidFill>
                  <a:srgbClr val="000000"/>
                </a:solidFill>
              </a:rPr>
              <a:t>3</a:t>
            </a:r>
            <a:r>
              <a:rPr lang="zh-CN" altLang="en-US" b="1" dirty="0">
                <a:solidFill>
                  <a:srgbClr val="000000"/>
                </a:solidFill>
              </a:rPr>
              <a:t>  室内综合布线</a:t>
            </a:r>
          </a:p>
        </p:txBody>
      </p:sp>
      <p:sp>
        <p:nvSpPr>
          <p:cNvPr id="43010" name="灯片编号占位符 5"/>
          <p:cNvSpPr txBox="1">
            <a:spLocks noGrp="1"/>
          </p:cNvSpPr>
          <p:nvPr>
            <p:ph type="sldNum" sz="quarter" idx="12"/>
          </p:nvPr>
        </p:nvSpPr>
        <p:spPr>
          <a:ln/>
        </p:spPr>
        <p: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fld id="{9A0DB2DC-4C9A-4742-B13C-FB6460FD3503}" type="slidenum">
              <a:rPr lang="en-US" altLang="zh-CN" sz="1400" dirty="0"/>
              <a:pPr lvl="0" algn="r" eaLnBrk="1" hangingPunct="1"/>
              <a:t>1</a:t>
            </a:fld>
            <a:endParaRPr lang="en-US" altLang="zh-CN"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410210" y="764540"/>
            <a:ext cx="8324215" cy="4892675"/>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）电流频率对人体的影响</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在相同电流强度下，不同的电流频率对人体影响程度不同。一般为</a:t>
            </a:r>
            <a:r>
              <a:rPr lang="en-US" sz="2400">
                <a:latin typeface="微软雅黑" panose="020B0503020204020204" charset="-122"/>
                <a:ea typeface="微软雅黑" panose="020B0503020204020204" charset="-122"/>
                <a:cs typeface="微软雅黑" panose="020B0503020204020204" charset="-122"/>
              </a:rPr>
              <a:t>28</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300Hz</a:t>
            </a:r>
            <a:r>
              <a:rPr lang="zh-CN" sz="2400">
                <a:latin typeface="微软雅黑" panose="020B0503020204020204" charset="-122"/>
                <a:ea typeface="微软雅黑" panose="020B0503020204020204" charset="-122"/>
                <a:cs typeface="微软雅黑" panose="020B0503020204020204" charset="-122"/>
              </a:rPr>
              <a:t>的电流顿率对人体影响较大，最为严重的是</a:t>
            </a:r>
            <a:r>
              <a:rPr lang="en-US" sz="2400">
                <a:latin typeface="微软雅黑" panose="020B0503020204020204" charset="-122"/>
                <a:ea typeface="微软雅黑" panose="020B0503020204020204" charset="-122"/>
                <a:cs typeface="微软雅黑" panose="020B0503020204020204" charset="-122"/>
              </a:rPr>
              <a:t>40</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60Hz</a:t>
            </a:r>
            <a:r>
              <a:rPr lang="zh-CN" sz="2400">
                <a:latin typeface="微软雅黑" panose="020B0503020204020204" charset="-122"/>
                <a:ea typeface="微软雅黑" panose="020B0503020204020204" charset="-122"/>
                <a:cs typeface="微软雅黑" panose="020B0503020204020204" charset="-122"/>
              </a:rPr>
              <a:t>的电流。当电流频率大于</a:t>
            </a:r>
            <a:r>
              <a:rPr lang="en-US" sz="2400">
                <a:latin typeface="微软雅黑" panose="020B0503020204020204" charset="-122"/>
                <a:ea typeface="微软雅黑" panose="020B0503020204020204" charset="-122"/>
                <a:cs typeface="微软雅黑" panose="020B0503020204020204" charset="-122"/>
              </a:rPr>
              <a:t>20000Hz</a:t>
            </a:r>
            <a:r>
              <a:rPr lang="zh-CN" sz="2400">
                <a:latin typeface="微软雅黑" panose="020B0503020204020204" charset="-122"/>
                <a:ea typeface="微软雅黑" panose="020B0503020204020204" charset="-122"/>
                <a:cs typeface="微软雅黑" panose="020B0503020204020204" charset="-122"/>
              </a:rPr>
              <a:t>时，所产生的损害作用明显减小。</a:t>
            </a:r>
          </a:p>
          <a:p>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rPr>
              <a:t>）电流流过途径的危害</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电流通过人体的头部会使人昏迷而死亡；电流通过脊髓，会导致截瘫及严重损伤，电流通过中枢神经或有关部位，会引起中枢神经系统强烈失调而导致死亡；电流通过心脏会引起心室颤动，致使心脏停止跳动，造成死亡。</a:t>
            </a:r>
          </a:p>
          <a:p>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4</a:t>
            </a:r>
            <a:r>
              <a:rPr lang="zh-CN" sz="2400">
                <a:latin typeface="微软雅黑" panose="020B0503020204020204" charset="-122"/>
                <a:ea typeface="微软雅黑" panose="020B0503020204020204" charset="-122"/>
                <a:cs typeface="微软雅黑" panose="020B0503020204020204" charset="-122"/>
              </a:rPr>
              <a:t>）电流的持续时间对人体的危害</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由于人体发热出汗和电流对人体组织的电解作用，电流通过人体的时间越长，使人体电阻逐渐降低。在电源电压一定的情况下，会使电流增大，对人体的组织破坏更大，后果更严重。</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179705" y="836295"/>
            <a:ext cx="8780145" cy="1691640"/>
          </a:xfrm>
          <a:prstGeom prst="rect">
            <a:avLst/>
          </a:prstGeom>
          <a:noFill/>
          <a:ln w="9525">
            <a:noFill/>
          </a:ln>
        </p:spPr>
        <p:txBody>
          <a:bodyPr wrap="square">
            <a:spAutoFit/>
          </a:bodyPr>
          <a:lstStyle/>
          <a:p>
            <a:pPr indent="267970"/>
            <a:r>
              <a:rPr lang="en-US" sz="2800" b="1">
                <a:solidFill>
                  <a:srgbClr val="FF0000"/>
                </a:solidFill>
                <a:latin typeface="微软雅黑" panose="020B0503020204020204" charset="-122"/>
                <a:ea typeface="微软雅黑" panose="020B0503020204020204" charset="-122"/>
                <a:cs typeface="微软雅黑" panose="020B0503020204020204" charset="-122"/>
              </a:rPr>
              <a:t>3</a:t>
            </a:r>
            <a:r>
              <a:rPr lang="zh-CN" sz="2800" b="1">
                <a:solidFill>
                  <a:srgbClr val="FF0000"/>
                </a:solidFill>
                <a:latin typeface="微软雅黑" panose="020B0503020204020204" charset="-122"/>
                <a:ea typeface="微软雅黑" panose="020B0503020204020204" charset="-122"/>
                <a:cs typeface="微软雅黑" panose="020B0503020204020204" charset="-122"/>
              </a:rPr>
              <a:t>、人体电阻及安全电压</a:t>
            </a:r>
            <a:endParaRPr lang="zh-CN" sz="2800">
              <a:latin typeface="微软雅黑" panose="020B0503020204020204" charset="-122"/>
              <a:ea typeface="微软雅黑" panose="020B0503020204020204" charset="-122"/>
              <a:cs typeface="微软雅黑" panose="020B0503020204020204" charset="-122"/>
            </a:endParaRPr>
          </a:p>
          <a:p>
            <a:r>
              <a:rPr lang="en-US" altLang="zh-CN" sz="28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）人体电阻</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人体电阻主要包括人体内部电阻和皮肤电阻，人体内部电阻是固定不变的，并与接触电压和外部条件无关，一般约为</a:t>
            </a:r>
            <a:r>
              <a:rPr lang="en-US" sz="2400">
                <a:latin typeface="微软雅黑" panose="020B0503020204020204" charset="-122"/>
                <a:ea typeface="微软雅黑" panose="020B0503020204020204" charset="-122"/>
                <a:cs typeface="微软雅黑" panose="020B0503020204020204" charset="-122"/>
              </a:rPr>
              <a:t>500</a:t>
            </a:r>
            <a:r>
              <a:rPr lang="zh-CN" sz="2400">
                <a:latin typeface="微软雅黑" panose="020B0503020204020204" charset="-122"/>
                <a:ea typeface="微软雅黑" panose="020B0503020204020204" charset="-122"/>
                <a:cs typeface="微软雅黑" panose="020B0503020204020204" charset="-122"/>
              </a:rPr>
              <a:t>左右。皮肤电阻一般是手和脚的表面电阻。</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1435" y="3068955"/>
            <a:ext cx="8789035" cy="1568450"/>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）安全电压</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我国的安全电压，以前多采用</a:t>
            </a:r>
            <a:r>
              <a:rPr lang="en-US" sz="2400">
                <a:latin typeface="微软雅黑" panose="020B0503020204020204" charset="-122"/>
                <a:ea typeface="微软雅黑" panose="020B0503020204020204" charset="-122"/>
                <a:cs typeface="微软雅黑" panose="020B0503020204020204" charset="-122"/>
              </a:rPr>
              <a:t>36V</a:t>
            </a:r>
            <a:r>
              <a:rPr lang="zh-CN" sz="2400">
                <a:latin typeface="微软雅黑" panose="020B0503020204020204" charset="-122"/>
                <a:ea typeface="微软雅黑" panose="020B0503020204020204" charset="-122"/>
                <a:cs typeface="微软雅黑" panose="020B0503020204020204" charset="-122"/>
              </a:rPr>
              <a:t>或</a:t>
            </a:r>
            <a:r>
              <a:rPr lang="en-US" sz="2400">
                <a:latin typeface="微软雅黑" panose="020B0503020204020204" charset="-122"/>
                <a:ea typeface="微软雅黑" panose="020B0503020204020204" charset="-122"/>
                <a:cs typeface="微软雅黑" panose="020B0503020204020204" charset="-122"/>
              </a:rPr>
              <a:t>12V</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1983</a:t>
            </a:r>
            <a:r>
              <a:rPr lang="zh-CN" sz="2400">
                <a:latin typeface="微软雅黑" panose="020B0503020204020204" charset="-122"/>
                <a:ea typeface="微软雅黑" panose="020B0503020204020204" charset="-122"/>
                <a:cs typeface="微软雅黑" panose="020B0503020204020204" charset="-122"/>
              </a:rPr>
              <a:t>年我国发布了安全电压国家标准</a:t>
            </a:r>
            <a:r>
              <a:rPr lang="en-US" sz="2400">
                <a:latin typeface="微软雅黑" panose="020B0503020204020204" charset="-122"/>
                <a:ea typeface="微软雅黑" panose="020B0503020204020204" charset="-122"/>
                <a:cs typeface="微软雅黑" panose="020B0503020204020204" charset="-122"/>
              </a:rPr>
              <a:t>GB3805-1983</a:t>
            </a:r>
            <a:r>
              <a:rPr lang="zh-CN" sz="2400">
                <a:latin typeface="微软雅黑" panose="020B0503020204020204" charset="-122"/>
                <a:ea typeface="微软雅黑" panose="020B0503020204020204" charset="-122"/>
                <a:cs typeface="微软雅黑" panose="020B0503020204020204" charset="-122"/>
              </a:rPr>
              <a:t>，对频率为</a:t>
            </a:r>
            <a:r>
              <a:rPr lang="en-US" sz="2400">
                <a:latin typeface="微软雅黑" panose="020B0503020204020204" charset="-122"/>
                <a:ea typeface="微软雅黑" panose="020B0503020204020204" charset="-122"/>
                <a:cs typeface="微软雅黑" panose="020B0503020204020204" charset="-122"/>
              </a:rPr>
              <a:t>50</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500Hz</a:t>
            </a:r>
            <a:r>
              <a:rPr lang="zh-CN" sz="2400">
                <a:latin typeface="微软雅黑" panose="020B0503020204020204" charset="-122"/>
                <a:ea typeface="微软雅黑" panose="020B0503020204020204" charset="-122"/>
                <a:cs typeface="微软雅黑" panose="020B0503020204020204" charset="-122"/>
              </a:rPr>
              <a:t>的交流电，把安全电压的额定值分为</a:t>
            </a:r>
            <a:r>
              <a:rPr lang="en-US" sz="2400">
                <a:latin typeface="微软雅黑" panose="020B0503020204020204" charset="-122"/>
                <a:ea typeface="微软雅黑" panose="020B0503020204020204" charset="-122"/>
                <a:cs typeface="微软雅黑" panose="020B0503020204020204" charset="-122"/>
              </a:rPr>
              <a:t>42V</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36V</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24V</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12V</a:t>
            </a:r>
            <a:r>
              <a:rPr lang="zh-CN" sz="2400">
                <a:latin typeface="微软雅黑" panose="020B0503020204020204" charset="-122"/>
                <a:ea typeface="微软雅黑" panose="020B0503020204020204" charset="-122"/>
                <a:cs typeface="微软雅黑" panose="020B0503020204020204" charset="-122"/>
              </a:rPr>
              <a:t>和</a:t>
            </a:r>
            <a:r>
              <a:rPr lang="en-US" sz="2400">
                <a:latin typeface="微软雅黑" panose="020B0503020204020204" charset="-122"/>
                <a:ea typeface="微软雅黑" panose="020B0503020204020204" charset="-122"/>
                <a:cs typeface="微软雅黑" panose="020B0503020204020204" charset="-122"/>
              </a:rPr>
              <a:t>6V</a:t>
            </a:r>
            <a:r>
              <a:rPr lang="zh-CN" sz="2400">
                <a:latin typeface="微软雅黑" panose="020B0503020204020204" charset="-122"/>
                <a:ea typeface="微软雅黑" panose="020B0503020204020204" charset="-122"/>
                <a:cs typeface="微软雅黑" panose="020B0503020204020204" charset="-122"/>
              </a:rPr>
              <a:t>等五级。</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35560" y="476250"/>
            <a:ext cx="9035415" cy="5754370"/>
          </a:xfrm>
          <a:prstGeom prst="rect">
            <a:avLst/>
          </a:prstGeom>
          <a:noFill/>
          <a:ln w="9525">
            <a:noFill/>
          </a:ln>
        </p:spPr>
        <p:txBody>
          <a:bodyPr wrap="square">
            <a:spAutoFit/>
          </a:bodyPr>
          <a:lstStyle/>
          <a:p>
            <a:pPr indent="262890"/>
            <a:r>
              <a:rPr lang="zh-CN" sz="2800" b="1">
                <a:solidFill>
                  <a:srgbClr val="FF0000"/>
                </a:solidFill>
                <a:latin typeface="微软雅黑" panose="020B0503020204020204" charset="-122"/>
                <a:ea typeface="微软雅黑" panose="020B0503020204020204" charset="-122"/>
                <a:cs typeface="微软雅黑" panose="020B0503020204020204" charset="-122"/>
              </a:rPr>
              <a:t>二、触电急救与触电预防</a:t>
            </a:r>
            <a:endParaRPr lang="en-US" sz="2800" b="1">
              <a:latin typeface="微软雅黑" panose="020B0503020204020204" charset="-122"/>
              <a:ea typeface="微软雅黑" panose="020B0503020204020204" charset="-122"/>
              <a:cs typeface="微软雅黑" panose="020B0503020204020204" charset="-122"/>
            </a:endParaRPr>
          </a:p>
          <a:p>
            <a:r>
              <a:rPr lang="en-US" sz="2800" b="1">
                <a:solidFill>
                  <a:srgbClr val="FF0000"/>
                </a:solidFill>
                <a:latin typeface="微软雅黑" panose="020B0503020204020204" charset="-122"/>
                <a:ea typeface="微软雅黑" panose="020B0503020204020204" charset="-122"/>
                <a:cs typeface="微软雅黑" panose="020B0503020204020204" charset="-122"/>
              </a:rPr>
              <a:t>1</a:t>
            </a:r>
            <a:r>
              <a:rPr lang="zh-CN" sz="2800" b="1">
                <a:solidFill>
                  <a:srgbClr val="FF0000"/>
                </a:solidFill>
                <a:latin typeface="微软雅黑" panose="020B0503020204020204" charset="-122"/>
                <a:ea typeface="微软雅黑" panose="020B0503020204020204" charset="-122"/>
                <a:cs typeface="微软雅黑" panose="020B0503020204020204" charset="-122"/>
              </a:rPr>
              <a:t>、解脱电源</a:t>
            </a:r>
            <a:endParaRPr lang="zh-CN" sz="2800">
              <a:latin typeface="微软雅黑" panose="020B0503020204020204" charset="-122"/>
              <a:ea typeface="微软雅黑" panose="020B0503020204020204" charset="-122"/>
              <a:cs typeface="微软雅黑" panose="020B0503020204020204" charset="-122"/>
            </a:endParaRPr>
          </a:p>
          <a:p>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人在触电后可能由于失去知觉或超过人的摆脱电流而不能自己脱离电源，此时抢救人员不要惊慌，要在保护自己不被触电的情况下使触电者脱离电源。</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）如果接触电器触电，应立即断开近处的电源，可就近拔掉插头，断开开关或打开保险盒。</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）如果碰到破损的电线而触电，附近又找不到开关，可用干燥的木棒、竹竿、手杖等绝缘工具把电线挑开，挑开的电线要放置好，不要使人再触到。</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rPr>
              <a:t>）如一时不能实行上述方法，触电者又趴在电器上，可隔着干燥的衣物将触电者拉开。</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4</a:t>
            </a:r>
            <a:r>
              <a:rPr lang="zh-CN" sz="2400">
                <a:latin typeface="微软雅黑" panose="020B0503020204020204" charset="-122"/>
                <a:ea typeface="微软雅黑" panose="020B0503020204020204" charset="-122"/>
                <a:cs typeface="微软雅黑" panose="020B0503020204020204" charset="-122"/>
              </a:rPr>
              <a:t>）在脱离电源过程中，如触电者在高处，要防止脱离电源后跌伤而造成二次受伤。</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5</a:t>
            </a:r>
            <a:r>
              <a:rPr lang="zh-CN" sz="2400">
                <a:latin typeface="微软雅黑" panose="020B0503020204020204" charset="-122"/>
                <a:ea typeface="微软雅黑" panose="020B0503020204020204" charset="-122"/>
                <a:cs typeface="微软雅黑" panose="020B0503020204020204" charset="-122"/>
              </a:rPr>
              <a:t>）在使触电者脱离电源的过程中，抢救者要防止自身触电。</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251460" y="764540"/>
            <a:ext cx="8482965" cy="2676525"/>
          </a:xfrm>
          <a:prstGeom prst="rect">
            <a:avLst/>
          </a:prstGeom>
          <a:noFill/>
          <a:ln w="9525">
            <a:noFill/>
          </a:ln>
        </p:spPr>
        <p:txBody>
          <a:bodyPr wrap="square">
            <a:spAutoFit/>
          </a:bodyPr>
          <a:lstStyle/>
          <a:p>
            <a:pPr indent="267970" algn="l">
              <a:buClrTx/>
              <a:buSzTx/>
              <a:buFontTx/>
            </a:pPr>
            <a:r>
              <a:rPr lang="en-US" sz="2400" b="1">
                <a:solidFill>
                  <a:srgbClr val="FF0000"/>
                </a:solidFill>
                <a:latin typeface="微软雅黑" panose="020B0503020204020204" charset="-122"/>
                <a:ea typeface="微软雅黑" panose="020B0503020204020204" charset="-122"/>
                <a:cs typeface="微软雅黑" panose="020B0503020204020204" charset="-122"/>
              </a:rPr>
              <a:t>2</a:t>
            </a:r>
            <a:r>
              <a:rPr lang="zh-CN" sz="2400" b="1">
                <a:solidFill>
                  <a:srgbClr val="FF0000"/>
                </a:solidFill>
                <a:latin typeface="微软雅黑" panose="020B0503020204020204" charset="-122"/>
                <a:ea typeface="微软雅黑" panose="020B0503020204020204" charset="-122"/>
                <a:cs typeface="微软雅黑" panose="020B0503020204020204" charset="-122"/>
              </a:rPr>
              <a:t>、脱离电源后的判断</a:t>
            </a:r>
            <a:endParaRPr lang="zh-CN" sz="2400">
              <a:latin typeface="微软雅黑" panose="020B0503020204020204" charset="-122"/>
              <a:ea typeface="微软雅黑" panose="020B0503020204020204" charset="-122"/>
              <a:cs typeface="微软雅黑" panose="020B0503020204020204" charset="-122"/>
            </a:endParaRPr>
          </a:p>
          <a:p>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触电者脱离电源后，应迅速判断其症状，根据其受电流伤害的不同程度，采用不同的急救方法。</a:t>
            </a:r>
          </a:p>
          <a:p>
            <a:r>
              <a:rPr lang="en-US" altLang="zh-CN" sz="24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）判断触电者有无知觉。</a:t>
            </a:r>
          </a:p>
          <a:p>
            <a:pPr indent="267970" algn="l">
              <a:buClrTx/>
              <a:buSzTx/>
              <a:buFontTx/>
            </a:pPr>
            <a:r>
              <a:rPr lang="zh-CN" sz="2400">
                <a:latin typeface="微软雅黑" panose="020B0503020204020204" charset="-122"/>
                <a:ea typeface="微软雅黑" panose="020B0503020204020204" charset="-122"/>
                <a:cs typeface="微软雅黑" panose="020B0503020204020204" charset="-122"/>
                <a:sym typeface="+mn-ea"/>
              </a:rPr>
              <a:t>（2）判断呼吸是否停止</a:t>
            </a:r>
            <a:r>
              <a:rPr lang="en-US" altLang="zh-CN" sz="2400">
                <a:latin typeface="微软雅黑" panose="020B0503020204020204" charset="-122"/>
                <a:ea typeface="微软雅黑" panose="020B0503020204020204" charset="-122"/>
                <a:cs typeface="微软雅黑" panose="020B0503020204020204" charset="-122"/>
                <a:sym typeface="+mn-ea"/>
              </a:rPr>
              <a:t>,  </a:t>
            </a:r>
            <a:r>
              <a:rPr lang="zh-CN" altLang="en-US" sz="2400">
                <a:latin typeface="微软雅黑" panose="020B0503020204020204" charset="-122"/>
                <a:ea typeface="微软雅黑" panose="020B0503020204020204" charset="-122"/>
                <a:cs typeface="微软雅黑" panose="020B0503020204020204" charset="-122"/>
                <a:sym typeface="+mn-ea"/>
              </a:rPr>
              <a:t>进而实施</a:t>
            </a:r>
            <a:r>
              <a:rPr lang="zh-CN" sz="2400">
                <a:latin typeface="微软雅黑" panose="020B0503020204020204" charset="-122"/>
                <a:ea typeface="微软雅黑" panose="020B0503020204020204" charset="-122"/>
                <a:cs typeface="微软雅黑" panose="020B0503020204020204" charset="-122"/>
                <a:sym typeface="+mn-ea"/>
              </a:rPr>
              <a:t>人工呼吸。</a:t>
            </a:r>
          </a:p>
          <a:p>
            <a:pPr indent="267970" algn="l">
              <a:buClrTx/>
              <a:buSzTx/>
              <a:buFontTx/>
            </a:pPr>
            <a:r>
              <a:rPr lang="zh-CN" sz="2400">
                <a:latin typeface="微软雅黑" panose="020B0503020204020204" charset="-122"/>
                <a:ea typeface="微软雅黑" panose="020B0503020204020204" charset="-122"/>
                <a:cs typeface="微软雅黑" panose="020B0503020204020204" charset="-122"/>
                <a:sym typeface="+mn-ea"/>
              </a:rPr>
              <a:t>（3）判断脉搏是否搏动，</a:t>
            </a:r>
            <a:r>
              <a:rPr lang="zh-CN" altLang="en-US" sz="2400">
                <a:latin typeface="微软雅黑" panose="020B0503020204020204" charset="-122"/>
                <a:ea typeface="微软雅黑" panose="020B0503020204020204" charset="-122"/>
                <a:cs typeface="微软雅黑" panose="020B0503020204020204" charset="-122"/>
                <a:sym typeface="+mn-ea"/>
              </a:rPr>
              <a:t>进而实施</a:t>
            </a:r>
            <a:r>
              <a:rPr lang="zh-CN" sz="2400">
                <a:latin typeface="微软雅黑" panose="020B0503020204020204" charset="-122"/>
                <a:ea typeface="微软雅黑" panose="020B0503020204020204" charset="-122"/>
                <a:cs typeface="微软雅黑" panose="020B0503020204020204" charset="-122"/>
                <a:sym typeface="+mn-ea"/>
              </a:rPr>
              <a:t>胸外挤压</a:t>
            </a:r>
          </a:p>
          <a:p>
            <a:r>
              <a:rPr lang="en-US" altLang="zh-CN" sz="24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（4）判断瞳孔是否放大。</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05" name="文本框 104"/>
          <p:cNvSpPr txBox="1"/>
          <p:nvPr/>
        </p:nvSpPr>
        <p:spPr>
          <a:xfrm>
            <a:off x="395605" y="3716655"/>
            <a:ext cx="8642985" cy="2099310"/>
          </a:xfrm>
          <a:prstGeom prst="rect">
            <a:avLst/>
          </a:prstGeom>
          <a:noFill/>
          <a:ln w="9525">
            <a:noFill/>
          </a:ln>
        </p:spPr>
        <p:txBody>
          <a:bodyPr wrap="square">
            <a:spAutoFit/>
          </a:bodyPr>
          <a:lstStyle/>
          <a:p>
            <a:pPr indent="266700"/>
            <a:endParaRPr lang="zh-CN" sz="1050">
              <a:ea typeface="宋体" panose="02010600030101010101" pitchFamily="2" charset="-122"/>
            </a:endParaRPr>
          </a:p>
          <a:p>
            <a:r>
              <a:rPr lang="en-US" sz="2400" b="1">
                <a:solidFill>
                  <a:srgbClr val="FF0000"/>
                </a:solidFill>
                <a:latin typeface="微软雅黑" panose="020B0503020204020204" charset="-122"/>
                <a:ea typeface="微软雅黑" panose="020B0503020204020204" charset="-122"/>
                <a:cs typeface="微软雅黑" panose="020B0503020204020204" charset="-122"/>
              </a:rPr>
              <a:t>3</a:t>
            </a:r>
            <a:r>
              <a:rPr lang="zh-CN" sz="2400" b="1">
                <a:solidFill>
                  <a:srgbClr val="FF0000"/>
                </a:solidFill>
                <a:latin typeface="微软雅黑" panose="020B0503020204020204" charset="-122"/>
                <a:ea typeface="微软雅黑" panose="020B0503020204020204" charset="-122"/>
                <a:cs typeface="微软雅黑" panose="020B0503020204020204" charset="-122"/>
              </a:rPr>
              <a:t>、触电的急救方法</a:t>
            </a:r>
            <a:endParaRPr lang="zh-CN" sz="2400">
              <a:latin typeface="微软雅黑" panose="020B0503020204020204" charset="-122"/>
              <a:ea typeface="微软雅黑" panose="020B0503020204020204" charset="-122"/>
              <a:cs typeface="微软雅黑" panose="020B0503020204020204" charset="-122"/>
            </a:endParaRP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口对口人工呼吸法。人的生命的维持，主要靠心脏跳动而产生血循环，通过呼吸而形成氧气与废气的交换。如果触电人伤害较严重，失去知觉，停止呼吸，但心脏微有跳动，就应采用口对口的人工呼吸法。具体做法是：</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276225" y="836295"/>
            <a:ext cx="8592185" cy="3415030"/>
          </a:xfrm>
          <a:prstGeom prst="rect">
            <a:avLst/>
          </a:prstGeom>
          <a:noFill/>
          <a:ln w="9525">
            <a:noFill/>
          </a:ln>
        </p:spPr>
        <p:txBody>
          <a:bodyPr wrap="square">
            <a:spAutoFit/>
          </a:bodyPr>
          <a:lstStyle/>
          <a:p>
            <a:pPr indent="266700"/>
            <a:r>
              <a:rPr lang="en-US" sz="2400">
                <a:latin typeface="微软雅黑" panose="020B0503020204020204" charset="-122"/>
                <a:ea typeface="微软雅黑" panose="020B0503020204020204" charset="-122"/>
              </a:rPr>
              <a:t>①</a:t>
            </a:r>
            <a:r>
              <a:rPr lang="zh-CN" sz="2400">
                <a:latin typeface="微软雅黑" panose="020B0503020204020204" charset="-122"/>
                <a:ea typeface="微软雅黑" panose="020B0503020204020204" charset="-122"/>
              </a:rPr>
              <a:t>迅速解开触电人的衣服、裤带，松开上身的衣服、护胸罩和围巾等，使其胸部能自由扩张，不妨碍呼吸。</a:t>
            </a:r>
            <a:endParaRPr lang="en-US" sz="2400">
              <a:latin typeface="微软雅黑" panose="020B0503020204020204" charset="-122"/>
              <a:ea typeface="微软雅黑" panose="020B0503020204020204" charset="-122"/>
            </a:endParaRPr>
          </a:p>
          <a:p>
            <a:r>
              <a:rPr lang="en-US" sz="2400">
                <a:latin typeface="微软雅黑" panose="020B0503020204020204" charset="-122"/>
                <a:ea typeface="微软雅黑" panose="020B0503020204020204" charset="-122"/>
              </a:rPr>
              <a:t>  ②</a:t>
            </a:r>
            <a:r>
              <a:rPr lang="zh-CN" sz="2400">
                <a:latin typeface="微软雅黑" panose="020B0503020204020204" charset="-122"/>
                <a:ea typeface="微软雅黑" panose="020B0503020204020204" charset="-122"/>
              </a:rPr>
              <a:t>使触电人仰卧，不垫枕头，头先侧向一边清除其口腔内的血块、假牙及其他异物等。</a:t>
            </a:r>
            <a:endParaRPr lang="en-US" sz="2400">
              <a:latin typeface="微软雅黑" panose="020B0503020204020204" charset="-122"/>
              <a:ea typeface="微软雅黑" panose="020B0503020204020204" charset="-122"/>
            </a:endParaRPr>
          </a:p>
          <a:p>
            <a:r>
              <a:rPr lang="en-US" sz="2400">
                <a:latin typeface="微软雅黑" panose="020B0503020204020204" charset="-122"/>
                <a:ea typeface="微软雅黑" panose="020B0503020204020204" charset="-122"/>
              </a:rPr>
              <a:t>  ③</a:t>
            </a:r>
            <a:r>
              <a:rPr lang="zh-CN" sz="2400">
                <a:latin typeface="微软雅黑" panose="020B0503020204020204" charset="-122"/>
                <a:ea typeface="微软雅黑" panose="020B0503020204020204" charset="-122"/>
              </a:rPr>
              <a:t>救护人员位于触电人头部的左边或右边，用一只手捏紧其鼻孔，不使漏气，另一只手将其下巴拉向前下方，使其嘴巴张开，嘴上可盖上一层纱布，准备接受吹气。</a:t>
            </a:r>
            <a:endParaRPr lang="en-US" sz="2400">
              <a:latin typeface="微软雅黑" panose="020B0503020204020204" charset="-122"/>
              <a:ea typeface="微软雅黑" panose="020B0503020204020204" charset="-122"/>
            </a:endParaRPr>
          </a:p>
          <a:p>
            <a:r>
              <a:rPr lang="en-US" sz="2400">
                <a:latin typeface="微软雅黑" panose="020B0503020204020204" charset="-122"/>
                <a:ea typeface="微软雅黑" panose="020B0503020204020204" charset="-122"/>
              </a:rPr>
              <a:t>  ④</a:t>
            </a:r>
            <a:r>
              <a:rPr lang="zh-CN" sz="2400">
                <a:latin typeface="微软雅黑" panose="020B0503020204020204" charset="-122"/>
                <a:ea typeface="微软雅黑" panose="020B0503020204020204" charset="-122"/>
              </a:rPr>
              <a:t>救护人员做深呼吸后，紧贴触电人的嘴巴，向他大口吹气。同时观察触电人胸部隆起的程度，一般应以胸部略有起伏为宜。</a:t>
            </a:r>
            <a:endParaRPr lang="zh-CN" altLang="en-US" sz="2400">
              <a:latin typeface="微软雅黑" panose="020B0503020204020204" charset="-122"/>
              <a:ea typeface="微软雅黑" panose="020B050302020402020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文本框 104"/>
          <p:cNvSpPr txBox="1"/>
          <p:nvPr/>
        </p:nvSpPr>
        <p:spPr>
          <a:xfrm>
            <a:off x="107315" y="476250"/>
            <a:ext cx="8963660" cy="1568450"/>
          </a:xfrm>
          <a:prstGeom prst="rect">
            <a:avLst/>
          </a:prstGeom>
          <a:noFill/>
          <a:ln w="9525">
            <a:noFill/>
          </a:ln>
        </p:spPr>
        <p:txBody>
          <a:bodyPr wrap="square">
            <a:spAutoFit/>
          </a:bodyPr>
          <a:lstStyle/>
          <a:p>
            <a:pPr indent="266700"/>
            <a:r>
              <a:rPr lang="en-US" sz="2400">
                <a:latin typeface="微软雅黑" panose="020B0503020204020204" charset="-122"/>
                <a:ea typeface="微软雅黑" panose="020B0503020204020204" charset="-122"/>
                <a:cs typeface="微软雅黑" panose="020B0503020204020204" charset="-122"/>
              </a:rPr>
              <a:t>⑤</a:t>
            </a:r>
            <a:r>
              <a:rPr lang="zh-CN" sz="2400">
                <a:latin typeface="微软雅黑" panose="020B0503020204020204" charset="-122"/>
                <a:ea typeface="微软雅黑" panose="020B0503020204020204" charset="-122"/>
                <a:cs typeface="微软雅黑" panose="020B0503020204020204" charset="-122"/>
              </a:rPr>
              <a:t>救护人员吹气至需换气时，应立即离开触电人的嘴巴，并放松触电人的鼻子，让其自由排气。这时应注意观察触电人胸部的复原情况，倾听口鼻处有无呼吸声，从而检查呼吸是否阻塞，如图</a:t>
            </a:r>
            <a:r>
              <a:rPr lang="en-US" sz="2400">
                <a:latin typeface="微软雅黑" panose="020B0503020204020204" charset="-122"/>
                <a:ea typeface="微软雅黑" panose="020B0503020204020204" charset="-122"/>
                <a:cs typeface="微软雅黑" panose="020B0503020204020204" charset="-122"/>
              </a:rPr>
              <a:t>8-4</a:t>
            </a:r>
            <a:r>
              <a:rPr lang="zh-CN" sz="2400">
                <a:latin typeface="微软雅黑" panose="020B0503020204020204" charset="-122"/>
                <a:ea typeface="微软雅黑" panose="020B0503020204020204" charset="-122"/>
                <a:cs typeface="微软雅黑" panose="020B0503020204020204" charset="-122"/>
              </a:rPr>
              <a:t>所示。</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106" name="文本框 105"/>
          <p:cNvSpPr txBox="1"/>
          <p:nvPr/>
        </p:nvSpPr>
        <p:spPr>
          <a:xfrm>
            <a:off x="179705" y="5156835"/>
            <a:ext cx="8952230" cy="368300"/>
          </a:xfrm>
          <a:prstGeom prst="rect">
            <a:avLst/>
          </a:prstGeom>
          <a:noFill/>
          <a:ln w="9525">
            <a:noFill/>
          </a:ln>
        </p:spPr>
        <p:txBody>
          <a:bodyPr wrap="square">
            <a:spAutoFit/>
          </a:bodyPr>
          <a:lstStyle/>
          <a:p>
            <a:pPr indent="266700"/>
            <a:r>
              <a:rPr lang="zh-CN" sz="1800" b="1">
                <a:solidFill>
                  <a:srgbClr val="FF0000"/>
                </a:solidFill>
                <a:latin typeface="微软雅黑" panose="020B0503020204020204" charset="-122"/>
                <a:ea typeface="微软雅黑" panose="020B0503020204020204" charset="-122"/>
                <a:cs typeface="微软雅黑" panose="020B0503020204020204" charset="-122"/>
              </a:rPr>
              <a:t>基本口诀：张口捏鼻手抬颌，深吸缓吹口对紧；张口困难吹鼻孔，</a:t>
            </a:r>
            <a:r>
              <a:rPr lang="en-US" sz="1800" b="1">
                <a:solidFill>
                  <a:srgbClr val="FF0000"/>
                </a:solidFill>
                <a:latin typeface="微软雅黑" panose="020B0503020204020204" charset="-122"/>
                <a:ea typeface="微软雅黑" panose="020B0503020204020204" charset="-122"/>
                <a:cs typeface="微软雅黑" panose="020B0503020204020204" charset="-122"/>
              </a:rPr>
              <a:t>5</a:t>
            </a:r>
            <a:r>
              <a:rPr lang="zh-CN" sz="1800" b="1">
                <a:solidFill>
                  <a:srgbClr val="FF0000"/>
                </a:solidFill>
                <a:latin typeface="微软雅黑" panose="020B0503020204020204" charset="-122"/>
                <a:ea typeface="微软雅黑" panose="020B0503020204020204" charset="-122"/>
                <a:cs typeface="微软雅黑" panose="020B0503020204020204" charset="-122"/>
              </a:rPr>
              <a:t>秒一次坚持吹。</a:t>
            </a:r>
            <a:endParaRPr lang="zh-CN" altLang="en-US" sz="18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cstate="print"/>
          <a:stretch>
            <a:fillRect/>
          </a:stretch>
        </p:blipFill>
        <p:spPr>
          <a:xfrm>
            <a:off x="395605" y="2564765"/>
            <a:ext cx="8345170" cy="200215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107315" y="692785"/>
            <a:ext cx="8952865" cy="5262245"/>
          </a:xfrm>
          <a:prstGeom prst="rect">
            <a:avLst/>
          </a:prstGeom>
          <a:noFill/>
          <a:ln w="9525">
            <a:noFill/>
          </a:ln>
        </p:spPr>
        <p:txBody>
          <a:bodyPr wrap="square">
            <a:spAutoFit/>
          </a:bodyPr>
          <a:lstStyle/>
          <a:p>
            <a:pPr indent="13335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人工胸外挤压心脏法。若触电人伤害得相当严重，心脏和呼吸都已停止，人完全失去知觉，则需同时采用口对口人工呼吸和人工胸外挤压两种方法。如果现场仅有一个人抢救，可交替使用这两种方法，先胸外挤压心脏</a:t>
            </a:r>
            <a:r>
              <a:rPr lang="en-US" sz="2400">
                <a:latin typeface="微软雅黑" panose="020B0503020204020204" charset="-122"/>
                <a:ea typeface="微软雅黑" panose="020B0503020204020204" charset="-122"/>
                <a:cs typeface="微软雅黑" panose="020B0503020204020204" charset="-122"/>
              </a:rPr>
              <a:t>4~6</a:t>
            </a:r>
            <a:r>
              <a:rPr lang="zh-CN" sz="2400">
                <a:latin typeface="微软雅黑" panose="020B0503020204020204" charset="-122"/>
                <a:ea typeface="微软雅黑" panose="020B0503020204020204" charset="-122"/>
                <a:cs typeface="微软雅黑" panose="020B0503020204020204" charset="-122"/>
              </a:rPr>
              <a:t>次，然后口对口呼吸</a:t>
            </a:r>
            <a:r>
              <a:rPr lang="en-US" sz="2400">
                <a:latin typeface="微软雅黑" panose="020B0503020204020204" charset="-122"/>
                <a:ea typeface="微软雅黑" panose="020B0503020204020204" charset="-122"/>
                <a:cs typeface="微软雅黑" panose="020B0503020204020204" charset="-122"/>
              </a:rPr>
              <a:t>2~3</a:t>
            </a:r>
            <a:r>
              <a:rPr lang="zh-CN" sz="2400">
                <a:latin typeface="微软雅黑" panose="020B0503020204020204" charset="-122"/>
                <a:ea typeface="微软雅黑" panose="020B0503020204020204" charset="-122"/>
                <a:cs typeface="微软雅黑" panose="020B0503020204020204" charset="-122"/>
              </a:rPr>
              <a:t>次，再挤压心脏，反复循环进行操作。人工胸外挤压心脏的具体操作步骤如下：</a:t>
            </a:r>
            <a:endParaRPr lang="en-US" sz="2400">
              <a:latin typeface="微软雅黑" panose="020B0503020204020204" charset="-122"/>
              <a:ea typeface="微软雅黑" panose="020B0503020204020204" charset="-122"/>
              <a:cs typeface="微软雅黑" panose="020B0503020204020204" charset="-122"/>
            </a:endParaRPr>
          </a:p>
          <a:p>
            <a:r>
              <a:rPr lang="en-US" sz="2400">
                <a:latin typeface="微软雅黑" panose="020B0503020204020204" charset="-122"/>
                <a:ea typeface="微软雅黑" panose="020B0503020204020204" charset="-122"/>
                <a:cs typeface="微软雅黑" panose="020B0503020204020204" charset="-122"/>
              </a:rPr>
              <a:t>   ①</a:t>
            </a:r>
            <a:r>
              <a:rPr lang="zh-CN" sz="2400">
                <a:latin typeface="微软雅黑" panose="020B0503020204020204" charset="-122"/>
                <a:ea typeface="微软雅黑" panose="020B0503020204020204" charset="-122"/>
                <a:cs typeface="微软雅黑" panose="020B0503020204020204" charset="-122"/>
              </a:rPr>
              <a:t>解开触电人的衣裤，清除口腔内异物，使其胸部能自由扩张。</a:t>
            </a:r>
            <a:endParaRPr lang="en-US" sz="2400">
              <a:latin typeface="微软雅黑" panose="020B0503020204020204" charset="-122"/>
              <a:ea typeface="微软雅黑" panose="020B0503020204020204" charset="-122"/>
              <a:cs typeface="微软雅黑" panose="020B0503020204020204" charset="-122"/>
            </a:endParaRPr>
          </a:p>
          <a:p>
            <a:r>
              <a:rPr lang="en-US" sz="2400">
                <a:latin typeface="微软雅黑" panose="020B0503020204020204" charset="-122"/>
                <a:ea typeface="微软雅黑" panose="020B0503020204020204" charset="-122"/>
                <a:cs typeface="微软雅黑" panose="020B0503020204020204" charset="-122"/>
              </a:rPr>
              <a:t>   ②</a:t>
            </a:r>
            <a:r>
              <a:rPr lang="zh-CN" sz="2400">
                <a:latin typeface="微软雅黑" panose="020B0503020204020204" charset="-122"/>
                <a:ea typeface="微软雅黑" panose="020B0503020204020204" charset="-122"/>
                <a:cs typeface="微软雅黑" panose="020B0503020204020204" charset="-122"/>
              </a:rPr>
              <a:t>使触电人仰卧，姿势与口对口吹气法相同，但背部着地处的地面必须牢固。</a:t>
            </a:r>
            <a:endParaRPr lang="en-US" sz="2400">
              <a:latin typeface="微软雅黑" panose="020B0503020204020204" charset="-122"/>
              <a:ea typeface="微软雅黑" panose="020B0503020204020204" charset="-122"/>
              <a:cs typeface="微软雅黑" panose="020B0503020204020204" charset="-122"/>
            </a:endParaRPr>
          </a:p>
          <a:p>
            <a:r>
              <a:rPr lang="en-US" sz="2400">
                <a:latin typeface="微软雅黑" panose="020B0503020204020204" charset="-122"/>
                <a:ea typeface="微软雅黑" panose="020B0503020204020204" charset="-122"/>
                <a:cs typeface="微软雅黑" panose="020B0503020204020204" charset="-122"/>
              </a:rPr>
              <a:t>   ③</a:t>
            </a:r>
            <a:r>
              <a:rPr lang="zh-CN" sz="2400">
                <a:latin typeface="微软雅黑" panose="020B0503020204020204" charset="-122"/>
                <a:ea typeface="微软雅黑" panose="020B0503020204020204" charset="-122"/>
                <a:cs typeface="微软雅黑" panose="020B0503020204020204" charset="-122"/>
              </a:rPr>
              <a:t>救护人员位于触电人一边，最好是跨跪在触电人的腰部，将一只手的掌根放在心窝稍高一点的地方（掌根放在胸骨的下三分之一部位），中指指尖对准锁骨间凹陷处边缘，如图</a:t>
            </a:r>
            <a:r>
              <a:rPr lang="en-US" sz="2400">
                <a:latin typeface="微软雅黑" panose="020B0503020204020204" charset="-122"/>
                <a:ea typeface="微软雅黑" panose="020B0503020204020204" charset="-122"/>
                <a:cs typeface="微软雅黑" panose="020B0503020204020204" charset="-122"/>
              </a:rPr>
              <a:t>8-5</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(b)</a:t>
            </a:r>
            <a:r>
              <a:rPr lang="zh-CN" sz="2400">
                <a:latin typeface="微软雅黑" panose="020B0503020204020204" charset="-122"/>
                <a:ea typeface="微软雅黑" panose="020B0503020204020204" charset="-122"/>
                <a:cs typeface="微软雅黑" panose="020B0503020204020204" charset="-122"/>
              </a:rPr>
              <a:t>所示，另一只手压在那只手上，呈两手交叠状（对儿童可用一只手）。</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Rot="1"/>
          </p:cNvSpPr>
          <p:nvPr/>
        </p:nvSpPr>
        <p:spPr>
          <a:xfrm>
            <a:off x="88900" y="260350"/>
            <a:ext cx="8753475" cy="1143000"/>
          </a:xfrm>
          <a:prstGeom prst="rect">
            <a:avLst/>
          </a:prstGeom>
          <a:noFill/>
          <a:ln w="9525">
            <a:noFill/>
          </a:ln>
        </p:spPr>
        <p:txBody>
          <a:bodyPr vert="horz" wrap="square" lIns="92075" tIns="46038" rIns="92075" bIns="46038"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b="1" dirty="0">
                <a:solidFill>
                  <a:srgbClr val="FF0000"/>
                </a:solidFill>
                <a:latin typeface="隶书" panose="02010509060101010101" pitchFamily="49" charset="-122"/>
                <a:ea typeface="隶书" panose="02010509060101010101" pitchFamily="49" charset="-122"/>
              </a:rPr>
              <a:t>学习模块</a:t>
            </a:r>
            <a:r>
              <a:rPr lang="en-US" altLang="zh-CN" b="1" dirty="0">
                <a:solidFill>
                  <a:srgbClr val="FF0000"/>
                </a:solidFill>
                <a:latin typeface="隶书" panose="02010509060101010101" pitchFamily="49" charset="-122"/>
                <a:ea typeface="隶书" panose="02010509060101010101" pitchFamily="49" charset="-122"/>
              </a:rPr>
              <a:t>2 </a:t>
            </a:r>
            <a:r>
              <a:rPr lang="zh-CN" altLang="en-US" sz="4400" b="1" dirty="0">
                <a:solidFill>
                  <a:srgbClr val="FF0000"/>
                </a:solidFill>
                <a:latin typeface="隶书" panose="02010509060101010101" pitchFamily="49" charset="-122"/>
                <a:ea typeface="隶书" panose="02010509060101010101" pitchFamily="49" charset="-122"/>
              </a:rPr>
              <a:t>电工工具的识别和使用</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97291" name="Text Box 11"/>
          <p:cNvSpPr txBox="1"/>
          <p:nvPr/>
        </p:nvSpPr>
        <p:spPr>
          <a:xfrm>
            <a:off x="250825" y="1484313"/>
            <a:ext cx="3311525" cy="583565"/>
          </a:xfrm>
          <a:prstGeom prst="rect">
            <a:avLst/>
          </a:prstGeom>
          <a:noFill/>
          <a:ln w="25400">
            <a:noFill/>
          </a:ln>
        </p:spPr>
        <p:txBody>
          <a:bodyPr>
            <a:spAutoFit/>
          </a:bodyPr>
          <a:lstStyle/>
          <a:p>
            <a:pPr algn="ctr" eaLnBrk="0" hangingPunct="0"/>
            <a:r>
              <a:rPr lang="zh-CN" altLang="en-US" sz="3200" b="1" dirty="0">
                <a:solidFill>
                  <a:srgbClr val="0033CC"/>
                </a:solidFill>
                <a:latin typeface="Times New Roman" panose="02020603050405020304" pitchFamily="18" charset="0"/>
              </a:rPr>
              <a:t>学习目标</a:t>
            </a:r>
          </a:p>
        </p:txBody>
      </p:sp>
      <p:sp>
        <p:nvSpPr>
          <p:cNvPr id="97293" name="Text Box 13"/>
          <p:cNvSpPr txBox="1"/>
          <p:nvPr/>
        </p:nvSpPr>
        <p:spPr>
          <a:xfrm>
            <a:off x="1115695" y="2780665"/>
            <a:ext cx="6637020" cy="1254125"/>
          </a:xfrm>
          <a:prstGeom prst="rect">
            <a:avLst/>
          </a:prstGeom>
          <a:noFill/>
          <a:ln w="25400">
            <a:noFill/>
          </a:ln>
        </p:spPr>
        <p:txBody>
          <a:bodyPr wrap="square">
            <a:spAutoFit/>
          </a:bodyPr>
          <a:lstStyle/>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1、正确使用常用电工工具；</a:t>
            </a: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2、合理选用规格，并能进行维护保养。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91">
                                            <p:txEl>
                                              <p:pRg st="0" end="0"/>
                                            </p:txEl>
                                          </p:spTgt>
                                        </p:tgtEl>
                                        <p:attrNameLst>
                                          <p:attrName>style.visibility</p:attrName>
                                        </p:attrNameLst>
                                      </p:cBhvr>
                                      <p:to>
                                        <p:strVal val="visible"/>
                                      </p:to>
                                    </p:set>
                                    <p:animEffect transition="in" filter="dissolve">
                                      <p:cBhvr>
                                        <p:cTn id="7" dur="500"/>
                                        <p:tgtEl>
                                          <p:spTgt spid="97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293">
                                            <p:txEl>
                                              <p:pRg st="0" end="0"/>
                                            </p:txEl>
                                          </p:spTgt>
                                        </p:tgtEl>
                                        <p:attrNameLst>
                                          <p:attrName>style.visibility</p:attrName>
                                        </p:attrNameLst>
                                      </p:cBhvr>
                                      <p:to>
                                        <p:strVal val="visible"/>
                                      </p:to>
                                    </p:set>
                                    <p:animEffect transition="in" filter="wipe(left)">
                                      <p:cBhvr>
                                        <p:cTn id="12" dur="500"/>
                                        <p:tgtEl>
                                          <p:spTgt spid="9729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7293">
                                            <p:txEl>
                                              <p:pRg st="1" end="1"/>
                                            </p:txEl>
                                          </p:spTgt>
                                        </p:tgtEl>
                                        <p:attrNameLst>
                                          <p:attrName>style.visibility</p:attrName>
                                        </p:attrNameLst>
                                      </p:cBhvr>
                                      <p:to>
                                        <p:strVal val="visible"/>
                                      </p:to>
                                    </p:set>
                                    <p:animEffect transition="in" filter="wipe(left)">
                                      <p:cBhvr>
                                        <p:cTn id="17" dur="500"/>
                                        <p:tgtEl>
                                          <p:spTgt spid="9729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build="p"/>
      <p:bldP spid="9729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107315" y="476250"/>
            <a:ext cx="8704580" cy="4154170"/>
          </a:xfrm>
          <a:prstGeom prst="rect">
            <a:avLst/>
          </a:prstGeom>
          <a:noFill/>
          <a:ln w="9525">
            <a:noFill/>
          </a:ln>
        </p:spPr>
        <p:txBody>
          <a:bodyPr wrap="square">
            <a:spAutoFit/>
          </a:bodyPr>
          <a:lstStyle/>
          <a:p>
            <a:pPr indent="266700"/>
            <a:r>
              <a:rPr lang="en-US" altLang="zh-CN" sz="2400">
                <a:latin typeface="微软雅黑" panose="020B0503020204020204" charset="-122"/>
                <a:ea typeface="微软雅黑" panose="020B0503020204020204" charset="-122"/>
              </a:rPr>
              <a:t>  </a:t>
            </a:r>
            <a:r>
              <a:rPr lang="zh-CN" sz="2400">
                <a:latin typeface="微软雅黑" panose="020B0503020204020204" charset="-122"/>
                <a:ea typeface="微软雅黑" panose="020B0503020204020204" charset="-122"/>
              </a:rPr>
              <a:t>电工常用工具是指电工维修必备的工具，包括验电笔、钢丝钳、尖嘴钳、电工刀、螺钉旋具和剥线钳等。电工使用工具进行带电操作之前，必须检查工具绝缘把套的绝缘是否良好，以防绝缘损坏，发生触电事故。正确使用和维护电工工具，既能提高工作效率和安装质量，又能减轻劳动强度、保证操作安全与延长电工工具使用寿命</a:t>
            </a:r>
            <a:endParaRPr lang="zh-CN" sz="2400" b="1">
              <a:latin typeface="微软雅黑" panose="020B0503020204020204" charset="-122"/>
              <a:ea typeface="微软雅黑" panose="020B0503020204020204" charset="-122"/>
              <a:cs typeface="方正准圆_GBK" charset="0"/>
            </a:endParaRPr>
          </a:p>
          <a:p>
            <a:r>
              <a:rPr lang="zh-CN" sz="2400" b="1">
                <a:solidFill>
                  <a:srgbClr val="FF0000"/>
                </a:solidFill>
                <a:latin typeface="微软雅黑" panose="020B0503020204020204" charset="-122"/>
                <a:ea typeface="微软雅黑" panose="020B0503020204020204" charset="-122"/>
                <a:cs typeface="方正准圆_GBK" charset="0"/>
              </a:rPr>
              <a:t>一、低压验电器</a:t>
            </a:r>
            <a:endParaRPr lang="zh-CN" sz="2400">
              <a:latin typeface="微软雅黑" panose="020B0503020204020204" charset="-122"/>
              <a:ea typeface="微软雅黑" panose="020B0503020204020204" charset="-122"/>
            </a:endParaRPr>
          </a:p>
          <a:p>
            <a:r>
              <a:rPr lang="en-US" altLang="zh-CN" sz="2400">
                <a:latin typeface="微软雅黑" panose="020B0503020204020204" charset="-122"/>
                <a:ea typeface="微软雅黑" panose="020B0503020204020204" charset="-122"/>
              </a:rPr>
              <a:t>     </a:t>
            </a:r>
            <a:r>
              <a:rPr lang="zh-CN" sz="2400">
                <a:latin typeface="微软雅黑" panose="020B0503020204020204" charset="-122"/>
                <a:ea typeface="微软雅黑" panose="020B0503020204020204" charset="-122"/>
              </a:rPr>
              <a:t>低压验电器是一种电工常用的工具。低压验电器又称试电笔，有钢笔式、旋具式和组合式等多种外形。为能直观地确定设备、线路是否带电，使用低压验电器是一种既方便又简单的方法。一般由工作触头、降压电阻、氖管、弹簧和笔身等组成</a:t>
            </a:r>
            <a:endParaRPr lang="zh-CN" altLang="en-US" sz="2400">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254000" y="4550410"/>
            <a:ext cx="8324215" cy="218313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251460" y="620395"/>
            <a:ext cx="8445500" cy="2676525"/>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使用验电笔时，笔尖接触低压带电设备；在测试低压验电器时，必须按照图</a:t>
            </a:r>
            <a:r>
              <a:rPr lang="en-US" sz="2400">
                <a:latin typeface="微软雅黑" panose="020B0503020204020204" charset="-122"/>
                <a:ea typeface="微软雅黑" panose="020B0503020204020204" charset="-122"/>
                <a:cs typeface="微软雅黑" panose="020B0503020204020204" charset="-122"/>
              </a:rPr>
              <a:t>8-7</a:t>
            </a:r>
            <a:r>
              <a:rPr lang="zh-CN" sz="2400">
                <a:latin typeface="微软雅黑" panose="020B0503020204020204" charset="-122"/>
                <a:ea typeface="微软雅黑" panose="020B0503020204020204" charset="-122"/>
                <a:cs typeface="微软雅黑" panose="020B0503020204020204" charset="-122"/>
              </a:rPr>
              <a:t>所示的方法把笔握好，注意手指必须接触笔尾的金属体</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钢笔式</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或测电笔顶部的金属螺钉</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旋具式</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并使氖管小窗背光且朝自己，以便观测氖管的亮暗程度，防止因光线太强造成误判断。此时电流经带电体、电笔、人体到大地形成了通电回路，只要带电体与大地之间的电位差超过</a:t>
            </a:r>
            <a:r>
              <a:rPr lang="en-US" sz="2400">
                <a:latin typeface="微软雅黑" panose="020B0503020204020204" charset="-122"/>
                <a:ea typeface="微软雅黑" panose="020B0503020204020204" charset="-122"/>
                <a:cs typeface="微软雅黑" panose="020B0503020204020204" charset="-122"/>
              </a:rPr>
              <a:t>60V</a:t>
            </a:r>
            <a:r>
              <a:rPr lang="zh-CN" sz="2400">
                <a:latin typeface="微软雅黑" panose="020B0503020204020204" charset="-122"/>
                <a:ea typeface="微软雅黑" panose="020B0503020204020204" charset="-122"/>
                <a:cs typeface="微软雅黑" panose="020B0503020204020204" charset="-122"/>
              </a:rPr>
              <a:t>时，电笔中的氖泡就能发出红色的辉光。</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cstate="print"/>
          <a:stretch>
            <a:fillRect/>
          </a:stretch>
        </p:blipFill>
        <p:spPr>
          <a:xfrm>
            <a:off x="899795" y="3296920"/>
            <a:ext cx="6828790" cy="302895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Rot="1"/>
          </p:cNvSpPr>
          <p:nvPr/>
        </p:nvSpPr>
        <p:spPr>
          <a:xfrm>
            <a:off x="301625" y="260350"/>
            <a:ext cx="8540750" cy="1143000"/>
          </a:xfrm>
          <a:prstGeom prst="rect">
            <a:avLst/>
          </a:prstGeom>
          <a:noFill/>
          <a:ln w="9525">
            <a:noFill/>
          </a:ln>
        </p:spPr>
        <p:txBody>
          <a:bodyPr vert="horz" wrap="square" lIns="92075" tIns="46038" rIns="92075" bIns="46038"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b="1" dirty="0">
                <a:solidFill>
                  <a:srgbClr val="FF0000"/>
                </a:solidFill>
                <a:latin typeface="隶书" panose="02010509060101010101" pitchFamily="49" charset="-122"/>
                <a:ea typeface="隶书" panose="02010509060101010101" pitchFamily="49" charset="-122"/>
              </a:rPr>
              <a:t>学习模块</a:t>
            </a:r>
            <a:r>
              <a:rPr lang="en-US" altLang="zh-CN" b="1" dirty="0">
                <a:solidFill>
                  <a:srgbClr val="FF0000"/>
                </a:solidFill>
                <a:latin typeface="隶书" panose="02010509060101010101" pitchFamily="49" charset="-122"/>
                <a:ea typeface="隶书" panose="02010509060101010101" pitchFamily="49" charset="-122"/>
              </a:rPr>
              <a:t>1 </a:t>
            </a:r>
            <a:r>
              <a:rPr lang="zh-CN" altLang="en-US" sz="4400" b="1" dirty="0">
                <a:solidFill>
                  <a:srgbClr val="FF0000"/>
                </a:solidFill>
                <a:latin typeface="隶书" panose="02010509060101010101" pitchFamily="49" charset="-122"/>
                <a:ea typeface="隶书" panose="02010509060101010101" pitchFamily="49" charset="-122"/>
              </a:rPr>
              <a:t>安全用电基本常识</a:t>
            </a:r>
            <a:endParaRPr lang="zh-CN" altLang="en-US" sz="3600" b="1" dirty="0">
              <a:solidFill>
                <a:srgbClr val="FF0000"/>
              </a:solidFill>
              <a:latin typeface="隶书" panose="02010509060101010101" pitchFamily="49" charset="-122"/>
              <a:ea typeface="隶书" panose="02010509060101010101" pitchFamily="49" charset="-122"/>
            </a:endParaRPr>
          </a:p>
        </p:txBody>
      </p:sp>
      <p:sp>
        <p:nvSpPr>
          <p:cNvPr id="97291" name="Text Box 11"/>
          <p:cNvSpPr txBox="1"/>
          <p:nvPr/>
        </p:nvSpPr>
        <p:spPr>
          <a:xfrm>
            <a:off x="250825" y="1484313"/>
            <a:ext cx="3311525" cy="583565"/>
          </a:xfrm>
          <a:prstGeom prst="rect">
            <a:avLst/>
          </a:prstGeom>
          <a:noFill/>
          <a:ln w="25400">
            <a:noFill/>
          </a:ln>
        </p:spPr>
        <p:txBody>
          <a:bodyPr>
            <a:spAutoFit/>
          </a:bodyPr>
          <a:lstStyle/>
          <a:p>
            <a:pPr algn="ctr" eaLnBrk="0" hangingPunct="0"/>
            <a:r>
              <a:rPr lang="zh-CN" altLang="en-US" sz="3200" b="1" dirty="0">
                <a:solidFill>
                  <a:srgbClr val="0033CC"/>
                </a:solidFill>
                <a:latin typeface="Times New Roman" panose="02020603050405020304" pitchFamily="18" charset="0"/>
              </a:rPr>
              <a:t>学习目标</a:t>
            </a:r>
          </a:p>
        </p:txBody>
      </p:sp>
      <p:sp>
        <p:nvSpPr>
          <p:cNvPr id="97293" name="Text Box 13"/>
          <p:cNvSpPr txBox="1"/>
          <p:nvPr/>
        </p:nvSpPr>
        <p:spPr>
          <a:xfrm>
            <a:off x="1115695" y="2780665"/>
            <a:ext cx="6321425" cy="1835785"/>
          </a:xfrm>
          <a:prstGeom prst="rect">
            <a:avLst/>
          </a:prstGeom>
          <a:noFill/>
          <a:ln w="25400">
            <a:noFill/>
          </a:ln>
        </p:spPr>
        <p:txBody>
          <a:bodyPr wrap="square">
            <a:spAutoFit/>
          </a:bodyPr>
          <a:lstStyle/>
          <a:p>
            <a:pPr eaLnBrk="0" hangingPunct="0">
              <a:lnSpc>
                <a:spcPct val="135000"/>
              </a:lnSpc>
            </a:pPr>
            <a:r>
              <a:rPr lang="zh-CN" altLang="en-US" sz="2800" b="1" dirty="0">
                <a:latin typeface="微软雅黑" panose="020B0503020204020204" charset="-122"/>
                <a:ea typeface="微软雅黑" panose="020B0503020204020204" charset="-122"/>
                <a:cs typeface="微软雅黑" panose="020B0503020204020204" charset="-122"/>
              </a:rPr>
              <a:t>1</a:t>
            </a:r>
            <a:r>
              <a:rPr lang="en-US" altLang="zh-CN" sz="2800" b="1" dirty="0">
                <a:latin typeface="微软雅黑" panose="020B0503020204020204" charset="-122"/>
                <a:ea typeface="微软雅黑" panose="020B0503020204020204" charset="-122"/>
                <a:cs typeface="微软雅黑" panose="020B0503020204020204" charset="-122"/>
              </a:rPr>
              <a:t>.</a:t>
            </a:r>
            <a:r>
              <a:rPr lang="zh-CN" altLang="en-US" sz="2800" b="1" dirty="0">
                <a:latin typeface="微软雅黑" panose="020B0503020204020204" charset="-122"/>
                <a:ea typeface="微软雅黑" panose="020B0503020204020204" charset="-122"/>
                <a:cs typeface="微软雅黑" panose="020B0503020204020204" charset="-122"/>
              </a:rPr>
              <a:t>正确掌握电工安全用电常识，能处理一般安全事故。</a:t>
            </a:r>
          </a:p>
          <a:p>
            <a:pPr eaLnBrk="0" hangingPunct="0">
              <a:lnSpc>
                <a:spcPct val="135000"/>
              </a:lnSpc>
            </a:pPr>
            <a:r>
              <a:rPr lang="en-US" altLang="zh-CN" sz="2800" b="1" dirty="0">
                <a:latin typeface="微软雅黑" panose="020B0503020204020204" charset="-122"/>
                <a:ea typeface="微软雅黑" panose="020B0503020204020204" charset="-122"/>
                <a:cs typeface="微软雅黑" panose="020B0503020204020204" charset="-122"/>
              </a:rPr>
              <a:t>2.</a:t>
            </a:r>
            <a:r>
              <a:rPr lang="zh-CN" altLang="en-US" sz="2800" b="1" dirty="0">
                <a:latin typeface="微软雅黑" panose="020B0503020204020204" charset="-122"/>
                <a:ea typeface="微软雅黑" panose="020B0503020204020204" charset="-122"/>
                <a:cs typeface="微软雅黑" panose="020B0503020204020204" charset="-122"/>
              </a:rPr>
              <a:t>正确掌握触电急救方法。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91">
                                            <p:txEl>
                                              <p:pRg st="0" end="0"/>
                                            </p:txEl>
                                          </p:spTgt>
                                        </p:tgtEl>
                                        <p:attrNameLst>
                                          <p:attrName>style.visibility</p:attrName>
                                        </p:attrNameLst>
                                      </p:cBhvr>
                                      <p:to>
                                        <p:strVal val="visible"/>
                                      </p:to>
                                    </p:set>
                                    <p:animEffect transition="in" filter="dissolve">
                                      <p:cBhvr>
                                        <p:cTn id="7" dur="500"/>
                                        <p:tgtEl>
                                          <p:spTgt spid="97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293">
                                            <p:txEl>
                                              <p:pRg st="0" end="0"/>
                                            </p:txEl>
                                          </p:spTgt>
                                        </p:tgtEl>
                                        <p:attrNameLst>
                                          <p:attrName>style.visibility</p:attrName>
                                        </p:attrNameLst>
                                      </p:cBhvr>
                                      <p:to>
                                        <p:strVal val="visible"/>
                                      </p:to>
                                    </p:set>
                                    <p:animEffect transition="in" filter="wipe(left)">
                                      <p:cBhvr>
                                        <p:cTn id="12" dur="500"/>
                                        <p:tgtEl>
                                          <p:spTgt spid="9729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7293">
                                            <p:txEl>
                                              <p:pRg st="1" end="1"/>
                                            </p:txEl>
                                          </p:spTgt>
                                        </p:tgtEl>
                                        <p:attrNameLst>
                                          <p:attrName>style.visibility</p:attrName>
                                        </p:attrNameLst>
                                      </p:cBhvr>
                                      <p:to>
                                        <p:strVal val="visible"/>
                                      </p:to>
                                    </p:set>
                                    <p:animEffect transition="in" filter="wipe(left)">
                                      <p:cBhvr>
                                        <p:cTn id="17" dur="500"/>
                                        <p:tgtEl>
                                          <p:spTgt spid="9729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build="p"/>
      <p:bldP spid="9729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141605" y="764540"/>
            <a:ext cx="8860790" cy="4707890"/>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低压验电器的使用方法和注意事项有以下几点：</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测试带电体前，一定先要测试已知有电的电源，以检查电笔中的氖泡能否正常发光。以证明该验电器确实良好，方可使用。验电时，应使验电器逐渐靠近被测物体，直至氖管发亮，不可直接接触被测体。验电时，手指必须触及笔尾的金属体，否则带电体也会误判为非带电体。验电时，要防止手指触及笔尖的金属部分，以免造成触电事故。</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）在明亮的光线下测试时，往往不易看清氖泡的辉光，应当避光检测。</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3</a:t>
            </a:r>
            <a:r>
              <a:rPr lang="zh-CN" sz="2000">
                <a:latin typeface="微软雅黑" panose="020B0503020204020204" charset="-122"/>
                <a:ea typeface="微软雅黑" panose="020B0503020204020204" charset="-122"/>
                <a:cs typeface="微软雅黑" panose="020B0503020204020204" charset="-122"/>
              </a:rPr>
              <a:t>）电笔的金属探头多制成螺丝刀形状，它只能承受很小的扭矩，使用时应特别注意，以防损坏。</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4</a:t>
            </a:r>
            <a:r>
              <a:rPr lang="zh-CN" sz="2000">
                <a:latin typeface="微软雅黑" panose="020B0503020204020204" charset="-122"/>
                <a:ea typeface="微软雅黑" panose="020B0503020204020204" charset="-122"/>
                <a:cs typeface="微软雅黑" panose="020B0503020204020204" charset="-122"/>
              </a:rPr>
              <a:t>）低压验电器可用来区分相线和零线，氖泡发亮的是相线，不亮的是零线。</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5</a:t>
            </a:r>
            <a:r>
              <a:rPr lang="zh-CN" sz="2000">
                <a:latin typeface="微软雅黑" panose="020B0503020204020204" charset="-122"/>
                <a:ea typeface="微软雅黑" panose="020B0503020204020204" charset="-122"/>
                <a:cs typeface="微软雅黑" panose="020B0503020204020204" charset="-122"/>
              </a:rPr>
              <a:t>）低压验电器可用来区分交流电和直流电，交流电通过氖泡时，两极附近都发亮；而直流电通过时，仅一个电极附近发亮。</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6</a:t>
            </a:r>
            <a:r>
              <a:rPr lang="zh-CN" sz="2000">
                <a:latin typeface="微软雅黑" panose="020B0503020204020204" charset="-122"/>
                <a:ea typeface="微软雅黑" panose="020B0503020204020204" charset="-122"/>
                <a:cs typeface="微软雅黑" panose="020B0503020204020204" charset="-122"/>
              </a:rPr>
              <a:t>）低压验电器可用来判断电压的高低。如氖泡发暗红，轻微亮，则电压低；如氖泡发黄红色，很亮，则电压高。</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282575" y="692785"/>
            <a:ext cx="8721725" cy="4154170"/>
          </a:xfrm>
          <a:prstGeom prst="rect">
            <a:avLst/>
          </a:prstGeom>
          <a:noFill/>
          <a:ln w="9525">
            <a:noFill/>
          </a:ln>
        </p:spPr>
        <p:txBody>
          <a:bodyPr wrap="square">
            <a:spAutoFit/>
          </a:bodyPr>
          <a:lstStyle/>
          <a:p>
            <a:r>
              <a:rPr lang="en-US" altLang="zh-CN" sz="2000">
                <a:latin typeface="微软雅黑" panose="020B0503020204020204" charset="-122"/>
                <a:ea typeface="微软雅黑" panose="020B0503020204020204" charset="-122"/>
                <a:cs typeface="微软雅黑" panose="020B0503020204020204" charset="-122"/>
              </a:rPr>
              <a:t>    </a:t>
            </a:r>
            <a:r>
              <a:rPr lang="en-US" altLang="zh-CN" sz="2400">
                <a:solidFill>
                  <a:srgbClr val="FF0000"/>
                </a:solidFill>
                <a:latin typeface="微软雅黑" panose="020B0503020204020204" charset="-122"/>
                <a:ea typeface="微软雅黑" panose="020B0503020204020204" charset="-122"/>
                <a:cs typeface="微软雅黑" panose="020B0503020204020204" charset="-122"/>
              </a:rPr>
              <a:t>  </a:t>
            </a:r>
            <a:r>
              <a:rPr lang="zh-CN" sz="2400" b="1">
                <a:solidFill>
                  <a:srgbClr val="FF0000"/>
                </a:solidFill>
                <a:latin typeface="微软雅黑" panose="020B0503020204020204" charset="-122"/>
                <a:ea typeface="微软雅黑" panose="020B0503020204020204" charset="-122"/>
                <a:cs typeface="微软雅黑" panose="020B0503020204020204" charset="-122"/>
              </a:rPr>
              <a:t>螺丝刀</a:t>
            </a:r>
            <a:r>
              <a:rPr lang="zh-CN" sz="2000">
                <a:latin typeface="微软雅黑" panose="020B0503020204020204" charset="-122"/>
                <a:ea typeface="微软雅黑" panose="020B0503020204020204" charset="-122"/>
                <a:cs typeface="微软雅黑" panose="020B0503020204020204" charset="-122"/>
              </a:rPr>
              <a:t>是一种用来拧转螺丝以使其就位的常用工具，通常有一个薄楔形头，可插入螺丝钉头的槽缝或凹口内。螺丝刀按不同的头型可以分为一字、十字、米字、星型（电脑）、方头、六角头、</a:t>
            </a:r>
            <a:r>
              <a:rPr lang="en-US" sz="2000">
                <a:latin typeface="微软雅黑" panose="020B0503020204020204" charset="-122"/>
                <a:ea typeface="微软雅黑" panose="020B0503020204020204" charset="-122"/>
                <a:cs typeface="微软雅黑" panose="020B0503020204020204" charset="-122"/>
              </a:rPr>
              <a:t>Y</a:t>
            </a:r>
            <a:r>
              <a:rPr lang="zh-CN" sz="2000">
                <a:latin typeface="微软雅黑" panose="020B0503020204020204" charset="-122"/>
                <a:ea typeface="微软雅黑" panose="020B0503020204020204" charset="-122"/>
                <a:cs typeface="微软雅黑" panose="020B0503020204020204" charset="-122"/>
              </a:rPr>
              <a:t>型头部等等，其中一字和十字是我们生活中最常用的，像安装、维修这类都要用到，可以说只要有螺丝的地方就要用到螺丝刀。如图</a:t>
            </a:r>
            <a:r>
              <a:rPr lang="en-US" sz="2000">
                <a:latin typeface="微软雅黑" panose="020B0503020204020204" charset="-122"/>
                <a:ea typeface="微软雅黑" panose="020B0503020204020204" charset="-122"/>
                <a:cs typeface="微软雅黑" panose="020B0503020204020204" charset="-122"/>
              </a:rPr>
              <a:t>8-8</a:t>
            </a:r>
            <a:r>
              <a:rPr lang="zh-CN" sz="2000">
                <a:latin typeface="微软雅黑" panose="020B0503020204020204" charset="-122"/>
                <a:ea typeface="微软雅黑" panose="020B0503020204020204" charset="-122"/>
                <a:cs typeface="微软雅黑" panose="020B0503020204020204" charset="-122"/>
              </a:rPr>
              <a:t>所示</a:t>
            </a:r>
            <a:r>
              <a:rPr lang="en-US" sz="2000">
                <a:latin typeface="微软雅黑" panose="020B0503020204020204" charset="-122"/>
                <a:ea typeface="微软雅黑" panose="020B0503020204020204" charset="-122"/>
                <a:cs typeface="微软雅黑" panose="020B0503020204020204" charset="-122"/>
              </a:rPr>
              <a:t>   </a:t>
            </a:r>
          </a:p>
          <a:p>
            <a:r>
              <a:rPr lang="en-US" sz="2000">
                <a:latin typeface="微软雅黑" panose="020B0503020204020204" charset="-122"/>
                <a:ea typeface="微软雅黑" panose="020B0503020204020204" charset="-122"/>
                <a:cs typeface="微软雅黑" panose="020B0503020204020204" charset="-122"/>
              </a:rPr>
              <a:t>      使用螺丝刀时，螺丝刀较大时，除大拇指、食指和中指要夹住握柄外，手掌还要顶住柄的末端以防施转时滑脱。螺丝刀较小时，用大拇指和中指夹着握柄，同时用食指顶住柄的末端用力旋动。螺丝刀较长时，用右手压紧手柄并转动，同时左手握住起子的中间部分（不可放在螺钉周围，以免将手划伤），以防止起子滑脱。</a:t>
            </a:r>
          </a:p>
          <a:p>
            <a:r>
              <a:rPr lang="en-US" sz="2000">
                <a:latin typeface="微软雅黑" panose="020B0503020204020204" charset="-122"/>
                <a:ea typeface="微软雅黑" panose="020B0503020204020204" charset="-122"/>
                <a:cs typeface="微软雅黑" panose="020B0503020204020204" charset="-122"/>
              </a:rPr>
              <a:t>注意</a:t>
            </a:r>
            <a:r>
              <a:rPr lang="zh-CN" altLang="en-US"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带电作业时，手不可触及螺丝刀的金属杆，以免发生触电事故。作为电工，不应使用金属杆直通握柄顶部的螺丝刀。为防止金属杆触到人体或邻近带电体，金属杆应套上绝缘管。          </a:t>
            </a:r>
            <a:r>
              <a:rPr lang="en-US" sz="1050">
                <a:latin typeface="Times New Roman" panose="02020603050405020304" pitchFamily="18" charset="0"/>
              </a:rPr>
              <a:t>                           </a:t>
            </a:r>
            <a:endParaRPr lang="zh-CN" altLang="en-US"/>
          </a:p>
        </p:txBody>
      </p:sp>
      <p:pic>
        <p:nvPicPr>
          <p:cNvPr id="1073743312" name="图片 16"/>
          <p:cNvPicPr>
            <a:picLocks noChangeAspect="1"/>
          </p:cNvPicPr>
          <p:nvPr/>
        </p:nvPicPr>
        <p:blipFill>
          <a:blip r:embed="rId2" cstate="print"/>
          <a:stretch>
            <a:fillRect/>
          </a:stretch>
        </p:blipFill>
        <p:spPr>
          <a:xfrm>
            <a:off x="4356100" y="4436745"/>
            <a:ext cx="4192905" cy="2097405"/>
          </a:xfrm>
          <a:prstGeom prst="rect">
            <a:avLst/>
          </a:prstGeom>
          <a:noFill/>
          <a:ln w="9525">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331470" y="836295"/>
            <a:ext cx="8480425" cy="3969385"/>
          </a:xfrm>
          <a:prstGeom prst="rect">
            <a:avLst/>
          </a:prstGeom>
          <a:noFill/>
          <a:ln w="9525">
            <a:noFill/>
          </a:ln>
        </p:spPr>
        <p:txBody>
          <a:bodyPr wrap="square">
            <a:spAutoFit/>
          </a:bodyPr>
          <a:lstStyle/>
          <a:p>
            <a:r>
              <a:rPr lang="zh-CN" sz="2800" b="1">
                <a:solidFill>
                  <a:srgbClr val="FF0000"/>
                </a:solidFill>
                <a:latin typeface="微软雅黑" panose="020B0503020204020204" charset="-122"/>
                <a:ea typeface="微软雅黑" panose="020B0503020204020204" charset="-122"/>
                <a:cs typeface="微软雅黑" panose="020B0503020204020204" charset="-122"/>
              </a:rPr>
              <a:t>电工刀</a:t>
            </a:r>
            <a:r>
              <a:rPr lang="zh-CN" sz="2000">
                <a:latin typeface="微软雅黑" panose="020B0503020204020204" charset="-122"/>
                <a:ea typeface="微软雅黑" panose="020B0503020204020204" charset="-122"/>
                <a:cs typeface="微软雅黑" panose="020B0503020204020204" charset="-122"/>
              </a:rPr>
              <a:t>是一种切削工具，主要用来剖削和切割导线的绝缘层、削制木枕、切削木台、绳索等。电工刀有普通型和多用型两种，按刀片长度分为大号</a:t>
            </a:r>
            <a:r>
              <a:rPr lang="en-US" sz="2000">
                <a:latin typeface="微软雅黑" panose="020B0503020204020204" charset="-122"/>
                <a:ea typeface="微软雅黑" panose="020B0503020204020204" charset="-122"/>
                <a:cs typeface="微软雅黑" panose="020B0503020204020204" charset="-122"/>
              </a:rPr>
              <a:t>(100mm)</a:t>
            </a:r>
            <a:r>
              <a:rPr lang="zh-CN" sz="2000">
                <a:latin typeface="微软雅黑" panose="020B0503020204020204" charset="-122"/>
                <a:ea typeface="微软雅黑" panose="020B0503020204020204" charset="-122"/>
                <a:cs typeface="微软雅黑" panose="020B0503020204020204" charset="-122"/>
              </a:rPr>
              <a:t>和小号</a:t>
            </a:r>
            <a:r>
              <a:rPr lang="en-US" sz="2000">
                <a:latin typeface="微软雅黑" panose="020B0503020204020204" charset="-122"/>
                <a:ea typeface="微软雅黑" panose="020B0503020204020204" charset="-122"/>
                <a:cs typeface="微软雅黑" panose="020B0503020204020204" charset="-122"/>
              </a:rPr>
              <a:t>(88mm)</a:t>
            </a:r>
            <a:r>
              <a:rPr lang="zh-CN" sz="2000">
                <a:latin typeface="微软雅黑" panose="020B0503020204020204" charset="-122"/>
                <a:ea typeface="微软雅黑" panose="020B0503020204020204" charset="-122"/>
                <a:cs typeface="微软雅黑" panose="020B0503020204020204" charset="-122"/>
              </a:rPr>
              <a:t>两种规格。多用型电工刀除具有刀片外，还有可收式的锯片、锥针和旋具，可用来锯割电线槽板、胶木管、锥钻木螺丝的底孔。目前常用的规格有</a:t>
            </a:r>
            <a:r>
              <a:rPr lang="en-US" sz="2000">
                <a:latin typeface="微软雅黑" panose="020B0503020204020204" charset="-122"/>
                <a:ea typeface="微软雅黑" panose="020B0503020204020204" charset="-122"/>
                <a:cs typeface="微软雅黑" panose="020B0503020204020204" charset="-122"/>
              </a:rPr>
              <a:t>100mm</a:t>
            </a:r>
            <a:r>
              <a:rPr lang="zh-CN" sz="2000">
                <a:latin typeface="微软雅黑" panose="020B0503020204020204" charset="-122"/>
                <a:ea typeface="微软雅黑" panose="020B0503020204020204" charset="-122"/>
                <a:cs typeface="微软雅黑" panose="020B0503020204020204" charset="-122"/>
              </a:rPr>
              <a:t>一种。电工刀的结构如图</a:t>
            </a:r>
            <a:r>
              <a:rPr lang="en-US" sz="2000">
                <a:latin typeface="微软雅黑" panose="020B0503020204020204" charset="-122"/>
                <a:ea typeface="微软雅黑" panose="020B0503020204020204" charset="-122"/>
                <a:cs typeface="微软雅黑" panose="020B0503020204020204" charset="-122"/>
              </a:rPr>
              <a:t>8-9</a:t>
            </a:r>
            <a:r>
              <a:rPr lang="zh-CN" sz="2000">
                <a:latin typeface="微软雅黑" panose="020B0503020204020204" charset="-122"/>
                <a:ea typeface="微软雅黑" panose="020B0503020204020204" charset="-122"/>
                <a:cs typeface="微软雅黑" panose="020B0503020204020204" charset="-122"/>
              </a:rPr>
              <a:t>所示。</a:t>
            </a:r>
          </a:p>
          <a:p>
            <a:r>
              <a:rPr lang="en-US" altLang="zh-CN" sz="2000">
                <a:latin typeface="微软雅黑" panose="020B0503020204020204" charset="-122"/>
                <a:ea typeface="微软雅黑" panose="020B0503020204020204" charset="-122"/>
                <a:cs typeface="微软雅黑" panose="020B0503020204020204" charset="-122"/>
              </a:rPr>
              <a:t> </a:t>
            </a:r>
          </a:p>
          <a:p>
            <a:r>
              <a:rPr lang="zh-CN" altLang="en-US" sz="2000">
                <a:latin typeface="微软雅黑" panose="020B0503020204020204" charset="-122"/>
                <a:ea typeface="微软雅黑" panose="020B0503020204020204" charset="-122"/>
                <a:cs typeface="微软雅黑" panose="020B0503020204020204" charset="-122"/>
              </a:rPr>
              <a:t>使用电工刀的注意事项有以下几点：</a:t>
            </a:r>
          </a:p>
          <a:p>
            <a:r>
              <a:rPr lang="zh-CN" altLang="en-US" sz="2000">
                <a:latin typeface="微软雅黑" panose="020B0503020204020204" charset="-122"/>
                <a:ea typeface="微软雅黑" panose="020B0503020204020204" charset="-122"/>
                <a:cs typeface="微软雅黑" panose="020B0503020204020204" charset="-122"/>
              </a:rPr>
              <a:t>(1)电工刀的刀柄不是用绝缘材料制成，所以不能在带电导线或器材上剖削防触电。                                      </a:t>
            </a:r>
          </a:p>
          <a:p>
            <a:r>
              <a:rPr lang="zh-CN" altLang="en-US" sz="2000">
                <a:latin typeface="微软雅黑" panose="020B0503020204020204" charset="-122"/>
                <a:ea typeface="微软雅黑" panose="020B0503020204020204" charset="-122"/>
                <a:cs typeface="微软雅黑" panose="020B0503020204020204" charset="-122"/>
              </a:rPr>
              <a:t>(2)使用时，应将刀口向外剖削，并注意避免伤及手指；剖削导线绝缘层时，应使刀面与导线成较小的锐角，以免损伤芯线。</a:t>
            </a:r>
          </a:p>
          <a:p>
            <a:r>
              <a:rPr lang="zh-CN" altLang="en-US" sz="2000">
                <a:latin typeface="微软雅黑" panose="020B0503020204020204" charset="-122"/>
                <a:ea typeface="微软雅黑" panose="020B0503020204020204" charset="-122"/>
                <a:cs typeface="微软雅黑" panose="020B0503020204020204" charset="-122"/>
              </a:rPr>
              <a:t>(3)电工刀用毕，应随时将刀身折进刀柄</a:t>
            </a:r>
            <a:r>
              <a:rPr lang="zh-CN" altLang="en-US" sz="2400">
                <a:latin typeface="微软雅黑" panose="020B0503020204020204" charset="-122"/>
                <a:ea typeface="微软雅黑" panose="020B0503020204020204" charset="-122"/>
                <a:cs typeface="微软雅黑" panose="020B0503020204020204" charset="-122"/>
              </a:rPr>
              <a:t>。</a:t>
            </a:r>
          </a:p>
        </p:txBody>
      </p:sp>
      <p:pic>
        <p:nvPicPr>
          <p:cNvPr id="1073743311" name="Picture 6" descr="kiv"/>
          <p:cNvPicPr>
            <a:picLocks noChangeAspect="1"/>
          </p:cNvPicPr>
          <p:nvPr/>
        </p:nvPicPr>
        <p:blipFill>
          <a:blip r:embed="rId2" cstate="print"/>
          <a:stretch>
            <a:fillRect/>
          </a:stretch>
        </p:blipFill>
        <p:spPr>
          <a:xfrm>
            <a:off x="4490085" y="4940935"/>
            <a:ext cx="4244975" cy="125476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文本框 105"/>
          <p:cNvSpPr txBox="1"/>
          <p:nvPr/>
        </p:nvSpPr>
        <p:spPr>
          <a:xfrm>
            <a:off x="323215" y="1196340"/>
            <a:ext cx="7776845" cy="2861310"/>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使用钢丝钳时的注意事项有以下几点：</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(1)</a:t>
            </a:r>
            <a:r>
              <a:rPr lang="zh-CN" sz="2000">
                <a:latin typeface="微软雅黑" panose="020B0503020204020204" charset="-122"/>
                <a:ea typeface="微软雅黑" panose="020B0503020204020204" charset="-122"/>
                <a:cs typeface="微软雅黑" panose="020B0503020204020204" charset="-122"/>
              </a:rPr>
              <a:t>使用电工钢丝钳之前，必须检查绝缘套的绝缘是否完好</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在钳柄上应套有耐压为</a:t>
            </a:r>
            <a:r>
              <a:rPr lang="en-US" sz="2000">
                <a:latin typeface="微软雅黑" panose="020B0503020204020204" charset="-122"/>
                <a:ea typeface="微软雅黑" panose="020B0503020204020204" charset="-122"/>
                <a:cs typeface="微软雅黑" panose="020B0503020204020204" charset="-122"/>
              </a:rPr>
              <a:t>500V</a:t>
            </a:r>
            <a:r>
              <a:rPr lang="zh-CN" sz="2000">
                <a:latin typeface="微软雅黑" panose="020B0503020204020204" charset="-122"/>
                <a:ea typeface="微软雅黑" panose="020B0503020204020204" charset="-122"/>
                <a:cs typeface="微软雅黑" panose="020B0503020204020204" charset="-122"/>
              </a:rPr>
              <a:t>以上的塑料绝缘套</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，如绝缘损坏，不得带电操作，以免发生触电事故。</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(2)</a:t>
            </a:r>
            <a:r>
              <a:rPr lang="zh-CN" sz="2000">
                <a:latin typeface="微软雅黑" panose="020B0503020204020204" charset="-122"/>
                <a:ea typeface="微软雅黑" panose="020B0503020204020204" charset="-122"/>
                <a:cs typeface="微软雅黑" panose="020B0503020204020204" charset="-122"/>
              </a:rPr>
              <a:t>使用电工钢丝钳，要使钳口朝内侧，便于控制钳切部位；钳头不可代替锤子作为敲打工具使用；钳头的轴销上应经常加机油润滑。</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(3)</a:t>
            </a:r>
            <a:r>
              <a:rPr lang="zh-CN" sz="2000">
                <a:latin typeface="微软雅黑" panose="020B0503020204020204" charset="-122"/>
                <a:ea typeface="微软雅黑" panose="020B0503020204020204" charset="-122"/>
                <a:cs typeface="微软雅黑" panose="020B0503020204020204" charset="-122"/>
              </a:rPr>
              <a:t>用电工钢丝钳剪切带电导线时，不得用刀口同时剪切不同电位的两根线（如相线与零线、相线与相线等），以免发生短路事故。</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 name="图片 105"/>
          <p:cNvPicPr/>
          <p:nvPr/>
        </p:nvPicPr>
        <p:blipFill>
          <a:blip r:embed="rId2" cstate="print"/>
          <a:stretch>
            <a:fillRect/>
          </a:stretch>
        </p:blipFill>
        <p:spPr>
          <a:xfrm>
            <a:off x="3996055" y="3789045"/>
            <a:ext cx="4728845" cy="2113280"/>
          </a:xfrm>
          <a:prstGeom prst="rect">
            <a:avLst/>
          </a:prstGeom>
          <a:noFill/>
          <a:ln w="9525">
            <a:noFill/>
          </a:ln>
        </p:spPr>
      </p:pic>
      <p:sp>
        <p:nvSpPr>
          <p:cNvPr id="107" name="文本框 106"/>
          <p:cNvSpPr txBox="1"/>
          <p:nvPr/>
        </p:nvSpPr>
        <p:spPr>
          <a:xfrm>
            <a:off x="467360" y="980440"/>
            <a:ext cx="8299450" cy="1999615"/>
          </a:xfrm>
          <a:prstGeom prst="rect">
            <a:avLst/>
          </a:prstGeom>
          <a:noFill/>
          <a:ln w="9525">
            <a:noFill/>
          </a:ln>
        </p:spPr>
        <p:txBody>
          <a:bodyPr wrap="square">
            <a:spAutoFit/>
          </a:bodyPr>
          <a:lstStyle/>
          <a:p>
            <a:pPr indent="266700"/>
            <a:r>
              <a:rPr lang="zh-CN" sz="2400" b="1">
                <a:solidFill>
                  <a:srgbClr val="FF0000"/>
                </a:solidFill>
                <a:latin typeface="微软雅黑" panose="020B0503020204020204" charset="-122"/>
                <a:ea typeface="微软雅黑" panose="020B0503020204020204" charset="-122"/>
                <a:cs typeface="微软雅黑" panose="020B0503020204020204" charset="-122"/>
              </a:rPr>
              <a:t>尖嘴钳</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8-11</a:t>
            </a:r>
            <a:r>
              <a:rPr lang="zh-CN" sz="2000">
                <a:latin typeface="微软雅黑" panose="020B0503020204020204" charset="-122"/>
                <a:ea typeface="微软雅黑" panose="020B0503020204020204" charset="-122"/>
                <a:cs typeface="微软雅黑" panose="020B0503020204020204" charset="-122"/>
              </a:rPr>
              <a:t>所示）其规格以全长表示，有</a:t>
            </a:r>
            <a:r>
              <a:rPr lang="en-US" sz="2000">
                <a:latin typeface="微软雅黑" panose="020B0503020204020204" charset="-122"/>
                <a:ea typeface="微软雅黑" panose="020B0503020204020204" charset="-122"/>
                <a:cs typeface="微软雅黑" panose="020B0503020204020204" charset="-122"/>
              </a:rPr>
              <a:t>130mm</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160mm</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180mm</a:t>
            </a:r>
            <a:r>
              <a:rPr lang="zh-CN" sz="2000">
                <a:latin typeface="微软雅黑" panose="020B0503020204020204" charset="-122"/>
                <a:ea typeface="微软雅黑" panose="020B0503020204020204" charset="-122"/>
                <a:cs typeface="微软雅黑" panose="020B0503020204020204" charset="-122"/>
              </a:rPr>
              <a:t>和</a:t>
            </a:r>
            <a:r>
              <a:rPr lang="en-US" sz="2000">
                <a:latin typeface="微软雅黑" panose="020B0503020204020204" charset="-122"/>
                <a:ea typeface="微软雅黑" panose="020B0503020204020204" charset="-122"/>
                <a:cs typeface="微软雅黑" panose="020B0503020204020204" charset="-122"/>
              </a:rPr>
              <a:t>200mm</a:t>
            </a:r>
            <a:r>
              <a:rPr lang="zh-CN" sz="2000">
                <a:latin typeface="微软雅黑" panose="020B0503020204020204" charset="-122"/>
                <a:ea typeface="微软雅黑" panose="020B0503020204020204" charset="-122"/>
                <a:cs typeface="微软雅黑" panose="020B0503020204020204" charset="-122"/>
              </a:rPr>
              <a:t>四种。尖嘴钳因其头部尖细，适用于在狭小的工作空间操作。尖嘴钳可用来剪断较细小的导线；可用来夹持较小的螺钉、螺帽、垫圈、导线等；也可用来对单股导线整形（如平直、弯曲等）。尖嘴钳的绝缘柄耐压为</a:t>
            </a:r>
            <a:r>
              <a:rPr lang="en-US" sz="2000">
                <a:latin typeface="微软雅黑" panose="020B0503020204020204" charset="-122"/>
                <a:ea typeface="微软雅黑" panose="020B0503020204020204" charset="-122"/>
                <a:cs typeface="微软雅黑" panose="020B0503020204020204" charset="-122"/>
              </a:rPr>
              <a:t>500V</a:t>
            </a:r>
            <a:r>
              <a:rPr lang="zh-CN" sz="2000">
                <a:latin typeface="微软雅黑" panose="020B0503020204020204" charset="-122"/>
                <a:ea typeface="微软雅黑" panose="020B0503020204020204" charset="-122"/>
                <a:cs typeface="微软雅黑" panose="020B0503020204020204" charset="-122"/>
              </a:rPr>
              <a:t>，若使用尖嘴钳带电作业，应检查其绝缘是否良好，并在作业时金属部分不要触及人体或邻近的带电体。</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 name="图片 106"/>
          <p:cNvPicPr/>
          <p:nvPr/>
        </p:nvPicPr>
        <p:blipFill>
          <a:blip r:embed="rId2" cstate="print"/>
          <a:stretch>
            <a:fillRect/>
          </a:stretch>
        </p:blipFill>
        <p:spPr>
          <a:xfrm>
            <a:off x="4936490" y="4276725"/>
            <a:ext cx="3932555" cy="1920875"/>
          </a:xfrm>
          <a:prstGeom prst="rect">
            <a:avLst/>
          </a:prstGeom>
          <a:noFill/>
          <a:ln w="9525">
            <a:noFill/>
          </a:ln>
        </p:spPr>
      </p:pic>
      <p:sp>
        <p:nvSpPr>
          <p:cNvPr id="108" name="文本框 107"/>
          <p:cNvSpPr txBox="1"/>
          <p:nvPr/>
        </p:nvSpPr>
        <p:spPr>
          <a:xfrm>
            <a:off x="539115" y="1196340"/>
            <a:ext cx="8189595" cy="2306955"/>
          </a:xfrm>
          <a:prstGeom prst="rect">
            <a:avLst/>
          </a:prstGeom>
          <a:noFill/>
          <a:ln w="9525">
            <a:noFill/>
          </a:ln>
        </p:spPr>
        <p:txBody>
          <a:bodyPr wrap="square">
            <a:spAutoFit/>
          </a:bodyPr>
          <a:lstStyle/>
          <a:p>
            <a:pPr indent="266700" algn="l">
              <a:buClrTx/>
              <a:buSzTx/>
              <a:buFontTx/>
            </a:pPr>
            <a:r>
              <a:rPr lang="zh-CN" sz="2400" b="1">
                <a:solidFill>
                  <a:srgbClr val="FF0000"/>
                </a:solidFill>
                <a:latin typeface="微软雅黑" panose="020B0503020204020204" charset="-122"/>
                <a:ea typeface="微软雅黑" panose="020B0503020204020204" charset="-122"/>
                <a:cs typeface="微软雅黑" panose="020B0503020204020204" charset="-122"/>
              </a:rPr>
              <a:t>剥线钳</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8-12</a:t>
            </a:r>
            <a:r>
              <a:rPr lang="zh-CN" sz="2000">
                <a:latin typeface="微软雅黑" panose="020B0503020204020204" charset="-122"/>
                <a:ea typeface="微软雅黑" panose="020B0503020204020204" charset="-122"/>
                <a:cs typeface="微软雅黑" panose="020B0503020204020204" charset="-122"/>
              </a:rPr>
              <a:t>所示）是用来剥削</a:t>
            </a:r>
            <a:r>
              <a:rPr lang="en-US" sz="2000">
                <a:latin typeface="微软雅黑" panose="020B0503020204020204" charset="-122"/>
                <a:ea typeface="微软雅黑" panose="020B0503020204020204" charset="-122"/>
                <a:cs typeface="微软雅黑" panose="020B0503020204020204" charset="-122"/>
              </a:rPr>
              <a:t>6mm</a:t>
            </a:r>
            <a:r>
              <a:rPr lang="zh-CN" sz="2000">
                <a:latin typeface="微软雅黑" panose="020B0503020204020204" charset="-122"/>
                <a:ea typeface="微软雅黑" panose="020B0503020204020204" charset="-122"/>
                <a:cs typeface="微软雅黑" panose="020B0503020204020204" charset="-122"/>
              </a:rPr>
              <a:t>²以下电线端部塑料线或橡皮绝缘的专用工具。它由钳头和手柄两部分组成。钳头部分由压线口和切口组成，分别有直径</a:t>
            </a:r>
            <a:r>
              <a:rPr lang="en-US" sz="2000">
                <a:latin typeface="微软雅黑" panose="020B0503020204020204" charset="-122"/>
                <a:ea typeface="微软雅黑" panose="020B0503020204020204" charset="-122"/>
                <a:cs typeface="微软雅黑" panose="020B0503020204020204" charset="-122"/>
              </a:rPr>
              <a:t>0</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5</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3mm</a:t>
            </a:r>
            <a:r>
              <a:rPr lang="zh-CN" sz="2000">
                <a:latin typeface="微软雅黑" panose="020B0503020204020204" charset="-122"/>
                <a:ea typeface="微软雅黑" panose="020B0503020204020204" charset="-122"/>
                <a:cs typeface="微软雅黑" panose="020B0503020204020204" charset="-122"/>
              </a:rPr>
              <a:t>等的多个规格切口，以适应不同规格的线芯。使用剥线钳剥削导线绝缘层时，先将要剥削的绝缘长度用标尺定好，然后将导线放入相应的刃口中（比导线直径稍大，否则会切伤线芯），再用手将钳柄一握，导线的绝缘层即被剥离。剥线钳不允许带电操作。</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Rot="1"/>
          </p:cNvSpPr>
          <p:nvPr/>
        </p:nvSpPr>
        <p:spPr>
          <a:xfrm>
            <a:off x="88900" y="260350"/>
            <a:ext cx="8753475" cy="1143000"/>
          </a:xfrm>
          <a:prstGeom prst="rect">
            <a:avLst/>
          </a:prstGeom>
          <a:noFill/>
          <a:ln w="9525">
            <a:noFill/>
          </a:ln>
        </p:spPr>
        <p:txBody>
          <a:bodyPr vert="horz" wrap="square" lIns="92075" tIns="46038" rIns="92075" bIns="46038"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b="1" dirty="0">
                <a:solidFill>
                  <a:srgbClr val="FF0000"/>
                </a:solidFill>
                <a:latin typeface="隶书" panose="02010509060101010101" pitchFamily="49" charset="-122"/>
                <a:ea typeface="隶书" panose="02010509060101010101" pitchFamily="49" charset="-122"/>
              </a:rPr>
              <a:t>技能训练</a:t>
            </a:r>
            <a:r>
              <a:rPr lang="en-US" altLang="zh-CN" b="1" dirty="0">
                <a:solidFill>
                  <a:srgbClr val="FF0000"/>
                </a:solidFill>
                <a:latin typeface="隶书" panose="02010509060101010101" pitchFamily="49" charset="-122"/>
                <a:ea typeface="隶书" panose="02010509060101010101" pitchFamily="49" charset="-122"/>
              </a:rPr>
              <a:t>1 </a:t>
            </a:r>
            <a:r>
              <a:rPr lang="zh-CN" altLang="en-US" sz="4400" b="1" dirty="0">
                <a:solidFill>
                  <a:srgbClr val="FF0000"/>
                </a:solidFill>
                <a:latin typeface="隶书" panose="02010509060101010101" pitchFamily="49" charset="-122"/>
                <a:ea typeface="隶书" panose="02010509060101010101" pitchFamily="49" charset="-122"/>
              </a:rPr>
              <a:t>导线连接及绝缘恢复</a:t>
            </a:r>
          </a:p>
        </p:txBody>
      </p:sp>
      <p:sp>
        <p:nvSpPr>
          <p:cNvPr id="97291" name="Text Box 11"/>
          <p:cNvSpPr txBox="1"/>
          <p:nvPr/>
        </p:nvSpPr>
        <p:spPr>
          <a:xfrm>
            <a:off x="539750" y="1412875"/>
            <a:ext cx="2588895" cy="583565"/>
          </a:xfrm>
          <a:prstGeom prst="rect">
            <a:avLst/>
          </a:prstGeom>
          <a:noFill/>
          <a:ln w="25400">
            <a:noFill/>
          </a:ln>
        </p:spPr>
        <p:txBody>
          <a:bodyPr wrap="square">
            <a:spAutoFit/>
          </a:bodyPr>
          <a:lstStyle/>
          <a:p>
            <a:pPr algn="ctr" eaLnBrk="0" hangingPunct="0"/>
            <a:r>
              <a:rPr lang="zh-CN" altLang="en-US" sz="3200" b="1" dirty="0">
                <a:solidFill>
                  <a:srgbClr val="0033CC"/>
                </a:solidFill>
                <a:latin typeface="Times New Roman" panose="02020603050405020304" pitchFamily="18" charset="0"/>
              </a:rPr>
              <a:t>学习目标</a:t>
            </a:r>
          </a:p>
        </p:txBody>
      </p:sp>
      <p:sp>
        <p:nvSpPr>
          <p:cNvPr id="97293" name="Text Box 13"/>
          <p:cNvSpPr txBox="1"/>
          <p:nvPr/>
        </p:nvSpPr>
        <p:spPr>
          <a:xfrm>
            <a:off x="93345" y="2348865"/>
            <a:ext cx="8957945" cy="1835785"/>
          </a:xfrm>
          <a:prstGeom prst="rect">
            <a:avLst/>
          </a:prstGeom>
          <a:noFill/>
          <a:ln w="25400">
            <a:noFill/>
          </a:ln>
        </p:spPr>
        <p:txBody>
          <a:bodyPr wrap="square">
            <a:spAutoFit/>
          </a:bodyPr>
          <a:lstStyle/>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1、能根据用电设备的性质和容量选择合适导线。</a:t>
            </a: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2、能利用常用电工工具对绝缘导线的绝缘层进行剖削。</a:t>
            </a: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3、能正确连接导线，会修复导线的绝缘。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91">
                                            <p:txEl>
                                              <p:pRg st="0" end="0"/>
                                            </p:txEl>
                                          </p:spTgt>
                                        </p:tgtEl>
                                        <p:attrNameLst>
                                          <p:attrName>style.visibility</p:attrName>
                                        </p:attrNameLst>
                                      </p:cBhvr>
                                      <p:to>
                                        <p:strVal val="visible"/>
                                      </p:to>
                                    </p:set>
                                    <p:animEffect transition="in" filter="dissolve">
                                      <p:cBhvr>
                                        <p:cTn id="7" dur="500"/>
                                        <p:tgtEl>
                                          <p:spTgt spid="97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72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build="p"/>
      <p:bldP spid="9729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 name="图片 107"/>
          <p:cNvPicPr/>
          <p:nvPr/>
        </p:nvPicPr>
        <p:blipFill>
          <a:blip r:embed="rId2" cstate="print"/>
          <a:stretch>
            <a:fillRect/>
          </a:stretch>
        </p:blipFill>
        <p:spPr>
          <a:xfrm>
            <a:off x="3636010" y="3716655"/>
            <a:ext cx="4722495" cy="2349500"/>
          </a:xfrm>
          <a:prstGeom prst="rect">
            <a:avLst/>
          </a:prstGeom>
          <a:noFill/>
          <a:ln w="9525">
            <a:noFill/>
          </a:ln>
        </p:spPr>
      </p:pic>
      <p:sp>
        <p:nvSpPr>
          <p:cNvPr id="109" name="文本框 108"/>
          <p:cNvSpPr txBox="1"/>
          <p:nvPr/>
        </p:nvSpPr>
        <p:spPr>
          <a:xfrm>
            <a:off x="755650" y="1268730"/>
            <a:ext cx="7916545" cy="2061210"/>
          </a:xfrm>
          <a:prstGeom prst="rect">
            <a:avLst/>
          </a:prstGeom>
          <a:noFill/>
          <a:ln w="9525">
            <a:noFill/>
          </a:ln>
        </p:spPr>
        <p:txBody>
          <a:bodyPr wrap="square">
            <a:spAutoFit/>
          </a:bodyPr>
          <a:lstStyle/>
          <a:p>
            <a:pPr indent="262890"/>
            <a:r>
              <a:rPr lang="zh-CN" sz="2800" b="1">
                <a:solidFill>
                  <a:srgbClr val="FF0000"/>
                </a:solidFill>
                <a:latin typeface="微软雅黑" panose="020B0503020204020204" charset="-122"/>
                <a:ea typeface="微软雅黑" panose="020B0503020204020204" charset="-122"/>
                <a:cs typeface="微软雅黑" panose="020B0503020204020204" charset="-122"/>
              </a:rPr>
              <a:t>一、常用的导线的认识</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solidFill>
                  <a:srgbClr val="FF0000"/>
                </a:solidFill>
                <a:latin typeface="微软雅黑" panose="020B0503020204020204" charset="-122"/>
                <a:ea typeface="微软雅黑" panose="020B0503020204020204" charset="-122"/>
                <a:cs typeface="微软雅黑" panose="020B0503020204020204" charset="-122"/>
              </a:rPr>
              <a:t>1. </a:t>
            </a:r>
            <a:r>
              <a:rPr lang="zh-CN" sz="2000">
                <a:solidFill>
                  <a:srgbClr val="FF0000"/>
                </a:solidFill>
                <a:latin typeface="微软雅黑" panose="020B0503020204020204" charset="-122"/>
                <a:ea typeface="微软雅黑" panose="020B0503020204020204" charset="-122"/>
                <a:cs typeface="微软雅黑" panose="020B0503020204020204" charset="-122"/>
              </a:rPr>
              <a:t>裸绞线</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裸绞线有７股、</a:t>
            </a:r>
            <a:r>
              <a:rPr lang="en-US" sz="2000">
                <a:latin typeface="微软雅黑" panose="020B0503020204020204" charset="-122"/>
                <a:ea typeface="微软雅黑" panose="020B0503020204020204" charset="-122"/>
                <a:cs typeface="微软雅黑" panose="020B0503020204020204" charset="-122"/>
              </a:rPr>
              <a:t>19</a:t>
            </a:r>
            <a:r>
              <a:rPr lang="zh-CN" sz="2000">
                <a:latin typeface="微软雅黑" panose="020B0503020204020204" charset="-122"/>
                <a:ea typeface="微软雅黑" panose="020B0503020204020204" charset="-122"/>
                <a:cs typeface="微软雅黑" panose="020B0503020204020204" charset="-122"/>
              </a:rPr>
              <a:t>股、</a:t>
            </a:r>
            <a:r>
              <a:rPr lang="en-US" sz="2000">
                <a:latin typeface="微软雅黑" panose="020B0503020204020204" charset="-122"/>
                <a:ea typeface="微软雅黑" panose="020B0503020204020204" charset="-122"/>
                <a:cs typeface="微软雅黑" panose="020B0503020204020204" charset="-122"/>
              </a:rPr>
              <a:t>37</a:t>
            </a:r>
            <a:r>
              <a:rPr lang="zh-CN" sz="2000">
                <a:latin typeface="微软雅黑" panose="020B0503020204020204" charset="-122"/>
                <a:ea typeface="微软雅黑" panose="020B0503020204020204" charset="-122"/>
                <a:cs typeface="微软雅黑" panose="020B0503020204020204" charset="-122"/>
              </a:rPr>
              <a:t>股、</a:t>
            </a:r>
            <a:r>
              <a:rPr lang="en-US" sz="2000">
                <a:latin typeface="微软雅黑" panose="020B0503020204020204" charset="-122"/>
                <a:ea typeface="微软雅黑" panose="020B0503020204020204" charset="-122"/>
                <a:cs typeface="微软雅黑" panose="020B0503020204020204" charset="-122"/>
              </a:rPr>
              <a:t>61</a:t>
            </a:r>
            <a:r>
              <a:rPr lang="zh-CN" sz="2000">
                <a:latin typeface="微软雅黑" panose="020B0503020204020204" charset="-122"/>
                <a:ea typeface="微软雅黑" panose="020B0503020204020204" charset="-122"/>
                <a:cs typeface="微软雅黑" panose="020B0503020204020204" charset="-122"/>
              </a:rPr>
              <a:t>股等，主要用于电力线路中，常用裸绞线如图</a:t>
            </a:r>
            <a:r>
              <a:rPr lang="en-US" sz="2000">
                <a:latin typeface="微软雅黑" panose="020B0503020204020204" charset="-122"/>
                <a:ea typeface="微软雅黑" panose="020B0503020204020204" charset="-122"/>
                <a:cs typeface="微软雅黑" panose="020B0503020204020204" charset="-122"/>
              </a:rPr>
              <a:t>8</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13</a:t>
            </a:r>
            <a:r>
              <a:rPr lang="zh-CN" sz="2000">
                <a:latin typeface="微软雅黑" panose="020B0503020204020204" charset="-122"/>
                <a:ea typeface="微软雅黑" panose="020B0503020204020204" charset="-122"/>
                <a:cs typeface="微软雅黑" panose="020B0503020204020204" charset="-122"/>
              </a:rPr>
              <a:t>所示。裸绞线具有结构简单、制造方便、容易架设和维修等优点。常用的裸绞线有ＴＴ型铝绞线、</a:t>
            </a:r>
            <a:r>
              <a:rPr lang="en-US" sz="2000">
                <a:latin typeface="微软雅黑" panose="020B0503020204020204" charset="-122"/>
                <a:ea typeface="微软雅黑" panose="020B0503020204020204" charset="-122"/>
                <a:cs typeface="微软雅黑" panose="020B0503020204020204" charset="-122"/>
              </a:rPr>
              <a:t>LGJ</a:t>
            </a:r>
            <a:r>
              <a:rPr lang="zh-CN" sz="2000">
                <a:latin typeface="微软雅黑" panose="020B0503020204020204" charset="-122"/>
                <a:ea typeface="微软雅黑" panose="020B0503020204020204" charset="-122"/>
                <a:cs typeface="微软雅黑" panose="020B0503020204020204" charset="-122"/>
              </a:rPr>
              <a:t>型钢芯铝绞线和</a:t>
            </a:r>
            <a:r>
              <a:rPr lang="en-US" sz="2000">
                <a:latin typeface="微软雅黑" panose="020B0503020204020204" charset="-122"/>
                <a:ea typeface="微软雅黑" panose="020B0503020204020204" charset="-122"/>
                <a:cs typeface="微软雅黑" panose="020B0503020204020204" charset="-122"/>
              </a:rPr>
              <a:t>HLJ</a:t>
            </a:r>
            <a:r>
              <a:rPr lang="zh-CN" sz="2000">
                <a:latin typeface="微软雅黑" panose="020B0503020204020204" charset="-122"/>
                <a:ea typeface="微软雅黑" panose="020B0503020204020204" charset="-122"/>
                <a:cs typeface="微软雅黑" panose="020B0503020204020204" charset="-122"/>
              </a:rPr>
              <a:t>型铝合金绞线三种。</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文本框 108"/>
          <p:cNvSpPr txBox="1"/>
          <p:nvPr/>
        </p:nvSpPr>
        <p:spPr>
          <a:xfrm>
            <a:off x="395605" y="764540"/>
            <a:ext cx="8438515" cy="2245360"/>
          </a:xfrm>
          <a:prstGeom prst="rect">
            <a:avLst/>
          </a:prstGeom>
          <a:noFill/>
          <a:ln w="9525">
            <a:noFill/>
          </a:ln>
        </p:spPr>
        <p:txBody>
          <a:bodyPr wrap="square">
            <a:spAutoFit/>
          </a:bodyPr>
          <a:lstStyle/>
          <a:p>
            <a:pPr indent="266700"/>
            <a:r>
              <a:rPr lang="en-US" altLang="zh-CN" sz="2000">
                <a:solidFill>
                  <a:srgbClr val="FF0000"/>
                </a:solidFill>
                <a:latin typeface="微软雅黑" panose="020B0503020204020204" charset="-122"/>
                <a:ea typeface="微软雅黑" panose="020B0503020204020204" charset="-122"/>
                <a:cs typeface="微软雅黑" panose="020B0503020204020204" charset="-122"/>
              </a:rPr>
              <a:t>4. </a:t>
            </a:r>
            <a:r>
              <a:rPr lang="zh-CN" sz="2000">
                <a:solidFill>
                  <a:srgbClr val="FF0000"/>
                </a:solidFill>
                <a:latin typeface="微软雅黑" panose="020B0503020204020204" charset="-122"/>
                <a:ea typeface="微软雅黑" panose="020B0503020204020204" charset="-122"/>
                <a:cs typeface="微软雅黑" panose="020B0503020204020204" charset="-122"/>
              </a:rPr>
              <a:t>电气装备用电线电缆</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电气装备用电线电缆包括各种电气设备内部的安装连接线、电气装备与电源间连接的电线电缆、信号控制系统用的电线电缆及低压电力配电系统用的绝缘电线。按产品的使用特性可分为通用电线电缆、电机电器用电线电缆、仪器仪表用电线电缆、信号控制用电缆、交通运输用电线电缆、地质勘探用电线电缆、直流高压软电缆等数种，维修电工常用的是前两种的六个系列。常见电线电缆如图</a:t>
            </a:r>
            <a:r>
              <a:rPr lang="en-US" sz="2000">
                <a:latin typeface="微软雅黑" panose="020B0503020204020204" charset="-122"/>
                <a:ea typeface="微软雅黑" panose="020B0503020204020204" charset="-122"/>
                <a:cs typeface="微软雅黑" panose="020B0503020204020204" charset="-122"/>
              </a:rPr>
              <a:t>8-16</a:t>
            </a:r>
            <a:r>
              <a:rPr lang="zh-CN"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2032000" y="3070860"/>
            <a:ext cx="5032375" cy="2455545"/>
          </a:xfrm>
          <a:prstGeom prst="rect">
            <a:avLst/>
          </a:prstGeom>
          <a:noFill/>
          <a:ln w="9525">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a:off x="395605" y="836295"/>
            <a:ext cx="8462645" cy="5446395"/>
          </a:xfrm>
          <a:prstGeom prst="rect">
            <a:avLst/>
          </a:prstGeom>
          <a:noFill/>
          <a:ln w="9525">
            <a:noFill/>
          </a:ln>
        </p:spPr>
        <p:txBody>
          <a:bodyPr wrap="square">
            <a:spAutoFit/>
          </a:bodyPr>
          <a:lstStyle/>
          <a:p>
            <a:pPr indent="262890"/>
            <a:r>
              <a:rPr lang="zh-CN" sz="2800" b="1">
                <a:solidFill>
                  <a:srgbClr val="FF0000"/>
                </a:solidFill>
                <a:latin typeface="微软雅黑" panose="020B0503020204020204" charset="-122"/>
                <a:ea typeface="微软雅黑" panose="020B0503020204020204" charset="-122"/>
                <a:cs typeface="微软雅黑" panose="020B0503020204020204" charset="-122"/>
              </a:rPr>
              <a:t>二、导线的连接与绝缘修复</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在低压系统中，导线连接点是故障率最高的部位。电气设备和线路能否安全可靠地运行，在很大程度上取决于导线连接和封端的质量。导线连接的方式很多，常见的有绞接、缠绕连接、焊接、管压接等。出线端与电气设备的连接，有直接连接和经接线端子连接。</a:t>
            </a:r>
          </a:p>
          <a:p>
            <a:r>
              <a:rPr lang="zh-CN" sz="2000">
                <a:latin typeface="微软雅黑" panose="020B0503020204020204" charset="-122"/>
                <a:ea typeface="微软雅黑" panose="020B0503020204020204" charset="-122"/>
                <a:cs typeface="微软雅黑" panose="020B0503020204020204" charset="-122"/>
              </a:rPr>
              <a:t>导线连接的基本要求：接触紧密，接头电阻不应大于同长度、同截面导线的电阻值；接头的机械强度不应小于该导线机械强度的</a:t>
            </a:r>
            <a:r>
              <a:rPr lang="en-US" sz="2000">
                <a:latin typeface="微软雅黑" panose="020B0503020204020204" charset="-122"/>
                <a:ea typeface="微软雅黑" panose="020B0503020204020204" charset="-122"/>
                <a:cs typeface="微软雅黑" panose="020B0503020204020204" charset="-122"/>
              </a:rPr>
              <a:t>80</a:t>
            </a:r>
            <a:r>
              <a:rPr lang="zh-CN" sz="2000">
                <a:latin typeface="微软雅黑" panose="020B0503020204020204" charset="-122"/>
                <a:ea typeface="微软雅黑" panose="020B0503020204020204" charset="-122"/>
                <a:cs typeface="微软雅黑" panose="020B0503020204020204" charset="-122"/>
              </a:rPr>
              <a:t>％；接头处应耐腐蚀，防止受外界气体的侵蚀；接头处的绝缘强度与该导线的绝缘强度应相同。</a:t>
            </a:r>
            <a:endParaRPr lang="en-US" sz="2000">
              <a:latin typeface="微软雅黑" panose="020B0503020204020204" charset="-122"/>
              <a:ea typeface="微软雅黑" panose="020B0503020204020204" charset="-122"/>
              <a:cs typeface="微软雅黑" panose="020B0503020204020204" charset="-122"/>
            </a:endParaRPr>
          </a:p>
          <a:p>
            <a:r>
              <a:rPr lang="en-US" sz="2000">
                <a:solidFill>
                  <a:srgbClr val="FF0000"/>
                </a:solidFill>
                <a:latin typeface="微软雅黑" panose="020B0503020204020204" charset="-122"/>
                <a:ea typeface="微软雅黑" panose="020B0503020204020204" charset="-122"/>
                <a:cs typeface="微软雅黑" panose="020B0503020204020204" charset="-122"/>
              </a:rPr>
              <a:t>   1</a:t>
            </a:r>
            <a:r>
              <a:rPr lang="zh-CN" sz="2000">
                <a:solidFill>
                  <a:srgbClr val="FF0000"/>
                </a:solidFill>
                <a:latin typeface="微软雅黑" panose="020B0503020204020204" charset="-122"/>
                <a:ea typeface="微软雅黑" panose="020B0503020204020204" charset="-122"/>
                <a:cs typeface="微软雅黑" panose="020B0503020204020204" charset="-122"/>
              </a:rPr>
              <a:t>、导线接头绝缘层的剖削</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绝缘导线连接前，应先剥去导线端部的绝缘层，并将裸露的导体表面清擦干净。剥去绝缘层的长度一般为</a:t>
            </a:r>
            <a:r>
              <a:rPr lang="en-US" sz="2000">
                <a:latin typeface="微软雅黑" panose="020B0503020204020204" charset="-122"/>
                <a:ea typeface="微软雅黑" panose="020B0503020204020204" charset="-122"/>
                <a:cs typeface="微软雅黑" panose="020B0503020204020204" charset="-122"/>
              </a:rPr>
              <a:t>50~100</a:t>
            </a:r>
            <a:r>
              <a:rPr lang="zh-CN" sz="2000">
                <a:latin typeface="微软雅黑" panose="020B0503020204020204" charset="-122"/>
                <a:ea typeface="微软雅黑" panose="020B0503020204020204" charset="-122"/>
                <a:cs typeface="微软雅黑" panose="020B0503020204020204" charset="-122"/>
              </a:rPr>
              <a:t>ｍｍ，截面积小的单股导线剥去长度可以小些，截面积大的多股导线剥去长度应大些。</a:t>
            </a:r>
          </a:p>
          <a:p>
            <a:pPr indent="262890"/>
            <a:r>
              <a:rPr lang="zh-CN" altLang="en-US" sz="2000">
                <a:solidFill>
                  <a:srgbClr val="FF0000"/>
                </a:solidFill>
                <a:latin typeface="微软雅黑" panose="020B0503020204020204" charset="-122"/>
                <a:ea typeface="微软雅黑" panose="020B0503020204020204" charset="-122"/>
                <a:cs typeface="微软雅黑" panose="020B0503020204020204" charset="-122"/>
              </a:rPr>
              <a:t>2、导线连接</a:t>
            </a:r>
          </a:p>
          <a:p>
            <a:pPr indent="262890"/>
            <a:r>
              <a:rPr lang="en-US" altLang="zh-CN" sz="2000">
                <a:latin typeface="微软雅黑" panose="020B0503020204020204" charset="-122"/>
                <a:ea typeface="微软雅黑" panose="020B0503020204020204" charset="-122"/>
                <a:cs typeface="微软雅黑" panose="020B0503020204020204" charset="-122"/>
              </a:rPr>
              <a:t>  </a:t>
            </a:r>
            <a:r>
              <a:rPr lang="zh-CN" altLang="en-US" sz="2000">
                <a:latin typeface="微软雅黑" panose="020B0503020204020204" charset="-122"/>
                <a:ea typeface="微软雅黑" panose="020B0503020204020204" charset="-122"/>
                <a:cs typeface="微软雅黑" panose="020B0503020204020204" charset="-122"/>
              </a:rPr>
              <a:t>当导线不够长或要分接支路时，就要将导线与导线连接。常用绝缘导线的芯线股数有单股、７股和19股等多种，其连接方法随芯线材质与股数的不同而各不相同。</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95605" y="620395"/>
            <a:ext cx="8456930" cy="4954270"/>
          </a:xfrm>
          <a:prstGeom prst="rect">
            <a:avLst/>
          </a:prstGeom>
          <a:noFill/>
          <a:ln w="9525">
            <a:noFill/>
          </a:ln>
        </p:spPr>
        <p:txBody>
          <a:bodyPr wrap="square">
            <a:spAutoFit/>
          </a:bodyPr>
          <a:lstStyle/>
          <a:p>
            <a:pPr indent="266700"/>
            <a:r>
              <a:rPr lang="en-US" altLang="zh-CN" sz="2800">
                <a:ea typeface="宋体" panose="02010600030101010101" pitchFamily="2" charset="-122"/>
              </a:rPr>
              <a:t>  </a:t>
            </a:r>
            <a:r>
              <a:rPr lang="en-US" altLang="zh-CN" sz="2400">
                <a:ea typeface="宋体" panose="02010600030101010101" pitchFamily="2" charset="-122"/>
              </a:rPr>
              <a:t>  </a:t>
            </a:r>
            <a:r>
              <a:rPr lang="zh-CN" sz="2400">
                <a:ea typeface="宋体" panose="02010600030101010101" pitchFamily="2" charset="-122"/>
              </a:rPr>
              <a:t>随着电能应用的不断拓展，以电能为介质的各种电气设备广泛进入企业、社会和家庭生活中，与此同时，使用电气所带来的不安全事故也不断发生。为了实现电气安全，对电网本身的安全进行保护的同时，更要重视用电的安全问题。学习安全用电基本知识，掌握常规触电防护技术，这是保证用电安全的有效途径。</a:t>
            </a:r>
            <a:endParaRPr lang="zh-CN" sz="2400" b="1">
              <a:cs typeface="方正准圆_GBK" charset="0"/>
            </a:endParaRPr>
          </a:p>
          <a:p>
            <a:r>
              <a:rPr lang="zh-CN" sz="2400" b="1">
                <a:solidFill>
                  <a:srgbClr val="FF0000"/>
                </a:solidFill>
                <a:cs typeface="方正准圆_GBK" charset="0"/>
              </a:rPr>
              <a:t>一、安全用电基本知识</a:t>
            </a:r>
            <a:endParaRPr lang="zh-CN" sz="2400">
              <a:ea typeface="宋体" panose="02010600030101010101" pitchFamily="2" charset="-122"/>
            </a:endParaRPr>
          </a:p>
          <a:p>
            <a:r>
              <a:rPr lang="en-US" altLang="zh-CN" sz="2400">
                <a:ea typeface="宋体" panose="02010600030101010101" pitchFamily="2" charset="-122"/>
              </a:rPr>
              <a:t>      </a:t>
            </a:r>
            <a:r>
              <a:rPr lang="zh-CN" sz="2400">
                <a:ea typeface="宋体" panose="02010600030101010101" pitchFamily="2" charset="-122"/>
              </a:rPr>
              <a:t>电气危害有两个方面：一方面是对系统自身的危害，如短路、过电压、绝缘老化等；另一方面是对用电设备、环境和人员的危害，如触电、电气火灾、电压异常升高造成用电设备损坏等，其中尤以触电和电气火灾危害最为严重。触电它可直接导致人员伤残、死亡。另外，静电产生的危害也不能忽视，它是电气火灾的原因之一，对电子设备的危害也很大。</a:t>
            </a:r>
            <a:endParaRPr lang="zh-CN" altLang="en-US" sz="2400">
              <a:ea typeface="宋体" panose="02010600030101010101" pitchFamily="2"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文本框 109"/>
          <p:cNvSpPr txBox="1"/>
          <p:nvPr/>
        </p:nvSpPr>
        <p:spPr>
          <a:xfrm>
            <a:off x="1115695" y="980440"/>
            <a:ext cx="6889115" cy="1630045"/>
          </a:xfrm>
          <a:prstGeom prst="rect">
            <a:avLst/>
          </a:prstGeom>
          <a:noFill/>
          <a:ln w="9525">
            <a:noFill/>
          </a:ln>
        </p:spPr>
        <p:txBody>
          <a:bodyPr wrap="square">
            <a:spAutoFit/>
          </a:bodyPr>
          <a:lstStyle/>
          <a:p>
            <a:pPr indent="266700"/>
            <a:r>
              <a:rPr lang="zh-CN" altLang="en-US"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）单股铜芯导线的直线连接。连接时，先将两导线芯线线头成Ｘ形相交，如图</a:t>
            </a:r>
            <a:r>
              <a:rPr lang="en-US" sz="2000">
                <a:latin typeface="微软雅黑" panose="020B0503020204020204" charset="-122"/>
                <a:ea typeface="微软雅黑" panose="020B0503020204020204" charset="-122"/>
                <a:cs typeface="微软雅黑" panose="020B0503020204020204" charset="-122"/>
              </a:rPr>
              <a:t>8-17</a:t>
            </a:r>
            <a:r>
              <a:rPr lang="zh-CN" sz="2000">
                <a:latin typeface="微软雅黑" panose="020B0503020204020204" charset="-122"/>
                <a:ea typeface="微软雅黑" panose="020B0503020204020204" charset="-122"/>
                <a:cs typeface="微软雅黑" panose="020B0503020204020204" charset="-122"/>
              </a:rPr>
              <a:t>（ａ）所示；互相绞合２～３圈后扳直两线头，如图</a:t>
            </a:r>
            <a:r>
              <a:rPr lang="en-US" sz="2000">
                <a:latin typeface="微软雅黑" panose="020B0503020204020204" charset="-122"/>
                <a:ea typeface="微软雅黑" panose="020B0503020204020204" charset="-122"/>
                <a:cs typeface="微软雅黑" panose="020B0503020204020204" charset="-122"/>
              </a:rPr>
              <a:t>8-17</a:t>
            </a:r>
            <a:r>
              <a:rPr lang="zh-CN" sz="2000">
                <a:latin typeface="微软雅黑" panose="020B0503020204020204" charset="-122"/>
                <a:ea typeface="微软雅黑" panose="020B0503020204020204" charset="-122"/>
                <a:cs typeface="微软雅黑" panose="020B0503020204020204" charset="-122"/>
              </a:rPr>
              <a:t>（ｂ）所示；将每个线头在另一芯线上紧贴并绕６圈，用钢丝钳切去余下的芯线，并钳平芯线末端，如图</a:t>
            </a:r>
            <a:r>
              <a:rPr lang="en-US" sz="2000">
                <a:latin typeface="微软雅黑" panose="020B0503020204020204" charset="-122"/>
                <a:ea typeface="微软雅黑" panose="020B0503020204020204" charset="-122"/>
                <a:cs typeface="微软雅黑" panose="020B0503020204020204" charset="-122"/>
              </a:rPr>
              <a:t>8-17</a:t>
            </a:r>
            <a:r>
              <a:rPr lang="zh-CN" sz="2000">
                <a:latin typeface="微软雅黑" panose="020B0503020204020204" charset="-122"/>
                <a:ea typeface="微软雅黑" panose="020B0503020204020204" charset="-122"/>
                <a:cs typeface="微软雅黑" panose="020B0503020204020204" charset="-122"/>
              </a:rPr>
              <a:t>（ｃ）所示。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179070" y="2924810"/>
            <a:ext cx="8353425" cy="2918460"/>
          </a:xfrm>
          <a:prstGeom prst="rect">
            <a:avLst/>
          </a:prstGeom>
          <a:noFill/>
          <a:ln w="9525">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文本框 110"/>
          <p:cNvSpPr txBox="1"/>
          <p:nvPr/>
        </p:nvSpPr>
        <p:spPr>
          <a:xfrm>
            <a:off x="755650" y="908685"/>
            <a:ext cx="7227570" cy="1938020"/>
          </a:xfrm>
          <a:prstGeom prst="rect">
            <a:avLst/>
          </a:prstGeom>
          <a:noFill/>
          <a:ln w="9525">
            <a:noFill/>
          </a:ln>
        </p:spPr>
        <p:txBody>
          <a:bodyPr wrap="square">
            <a:spAutoFit/>
          </a:bodyPr>
          <a:lstStyle/>
          <a:p>
            <a:pPr indent="266700"/>
            <a:r>
              <a:rPr lang="zh-CN" altLang="en-US"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单股铜芯导线的Ｔ形分支连接。将支路芯线的线头与干线芯线十字相交，在支路芯线根部留出５ｍｍ，然后顺时针方向缠绕支路芯线，缠绕６～８圈后，用钢丝钳切去余下的芯线，并钳平芯线末端。如果连接导线截面较大，两芯线十字交叉后直接在干线上紧密缠８圈即可，如图</a:t>
            </a:r>
            <a:r>
              <a:rPr lang="en-US" sz="2000">
                <a:latin typeface="微软雅黑" panose="020B0503020204020204" charset="-122"/>
                <a:ea typeface="微软雅黑" panose="020B0503020204020204" charset="-122"/>
                <a:cs typeface="微软雅黑" panose="020B0503020204020204" charset="-122"/>
              </a:rPr>
              <a:t>8-18</a:t>
            </a:r>
            <a:r>
              <a:rPr lang="zh-CN" sz="2000">
                <a:latin typeface="微软雅黑" panose="020B0503020204020204" charset="-122"/>
                <a:ea typeface="微软雅黑" panose="020B0503020204020204" charset="-122"/>
                <a:cs typeface="微软雅黑" panose="020B0503020204020204" charset="-122"/>
              </a:rPr>
              <a:t>（ａ）所示。小截面的芯线可以不打结，见图</a:t>
            </a:r>
            <a:r>
              <a:rPr lang="en-US" sz="2000">
                <a:latin typeface="微软雅黑" panose="020B0503020204020204" charset="-122"/>
                <a:ea typeface="微软雅黑" panose="020B0503020204020204" charset="-122"/>
                <a:cs typeface="微软雅黑" panose="020B0503020204020204" charset="-122"/>
              </a:rPr>
              <a:t>8-18</a:t>
            </a:r>
            <a:r>
              <a:rPr lang="zh-CN" sz="2000">
                <a:latin typeface="微软雅黑" panose="020B0503020204020204" charset="-122"/>
                <a:ea typeface="微软雅黑" panose="020B0503020204020204" charset="-122"/>
                <a:cs typeface="微软雅黑" panose="020B0503020204020204" charset="-122"/>
              </a:rPr>
              <a:t>（ｂ）。</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251460" y="3213100"/>
            <a:ext cx="8058785" cy="2651760"/>
          </a:xfrm>
          <a:prstGeom prst="rect">
            <a:avLst/>
          </a:prstGeom>
          <a:noFill/>
          <a:ln w="9525">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文本框 111"/>
          <p:cNvSpPr txBox="1"/>
          <p:nvPr/>
        </p:nvSpPr>
        <p:spPr>
          <a:xfrm>
            <a:off x="395605" y="764540"/>
            <a:ext cx="8528685" cy="4707890"/>
          </a:xfrm>
          <a:prstGeom prst="rect">
            <a:avLst/>
          </a:prstGeom>
          <a:noFill/>
          <a:ln w="9525">
            <a:noFill/>
          </a:ln>
        </p:spPr>
        <p:txBody>
          <a:bodyPr wrap="square">
            <a:spAutoFit/>
          </a:bodyPr>
          <a:lstStyle/>
          <a:p>
            <a:pPr indent="266700"/>
            <a:r>
              <a:rPr lang="zh-CN" altLang="en-US"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3</a:t>
            </a:r>
            <a:r>
              <a:rPr lang="zh-CN" sz="2000">
                <a:latin typeface="微软雅黑" panose="020B0503020204020204" charset="-122"/>
                <a:ea typeface="微软雅黑" panose="020B0503020204020204" charset="-122"/>
                <a:cs typeface="微软雅黑" panose="020B0503020204020204" charset="-122"/>
              </a:rPr>
              <a:t>）７股铜芯导线的直线连接。先将剥去绝缘层的芯线头散开并拉直，再把靠近绝缘层１／３线段的芯线绞紧，然后把余下的２／３芯线头按图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（ａ）所示分散成伞状，并将每根芯线拉直。把两伞骨状线端隔根对叉，必须相对插到底，并拉平两端芯线，如图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（ｂ）所示。捏平叉入后的两侧所有芯线，并应理直每股芯线和使每股芯线的间隔均匀，同时用钢丝钳钳紧叉口处消除空隙，如图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（ｃ）所示。先在一端把邻近两股芯线在距叉口中线约３根单股芯线直径宽度处折起，并形成９０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（ｄ）所示。接着把这两股芯线按顺时针方向紧缠２圈后，再折回９０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并平卧在折起前的轴线位置上，如图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（ｅ）所示。接着把处于紧挨平卧前邻近的２根芯线折成９０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，再把这两股芯线按顺时针方向紧缠２圈后，再折回９０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并平卧在折起前的轴线位置上，如图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（ｆ）所示。把余下的３根芯线按顺时针方向紧缠２圈后，把前４根芯线在根部分别切断，并钳平，如图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（ｇ）所示。接着把３根芯线缠足３圈，然后剪去余端，钳平切口，不留毛刺，如图</a:t>
            </a:r>
            <a:r>
              <a:rPr lang="en-US" sz="2000">
                <a:latin typeface="微软雅黑" panose="020B0503020204020204" charset="-122"/>
                <a:ea typeface="微软雅黑" panose="020B0503020204020204" charset="-122"/>
                <a:cs typeface="微软雅黑" panose="020B0503020204020204" charset="-122"/>
              </a:rPr>
              <a:t>8-19</a:t>
            </a:r>
            <a:r>
              <a:rPr lang="zh-CN" sz="2000">
                <a:latin typeface="微软雅黑" panose="020B0503020204020204" charset="-122"/>
                <a:ea typeface="微软雅黑" panose="020B0503020204020204" charset="-122"/>
                <a:cs typeface="微软雅黑" panose="020B0503020204020204" charset="-122"/>
              </a:rPr>
              <a:t>（ｈ）所示。用同样的方法再缠绕另一侧芯线。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文本框 111"/>
          <p:cNvSpPr txBox="1"/>
          <p:nvPr/>
        </p:nvSpPr>
        <p:spPr>
          <a:xfrm>
            <a:off x="219710" y="1124585"/>
            <a:ext cx="8743950" cy="1999615"/>
          </a:xfrm>
          <a:prstGeom prst="rect">
            <a:avLst/>
          </a:prstGeom>
          <a:noFill/>
          <a:ln w="9525">
            <a:noFill/>
          </a:ln>
        </p:spPr>
        <p:txBody>
          <a:bodyPr wrap="square">
            <a:spAutoFit/>
          </a:bodyPr>
          <a:lstStyle/>
          <a:p>
            <a:pPr indent="266700"/>
            <a:r>
              <a:rPr lang="en-US" sz="2400" b="1">
                <a:solidFill>
                  <a:srgbClr val="FF0000"/>
                </a:solidFill>
                <a:latin typeface="微软雅黑" panose="020B0503020204020204" charset="-122"/>
                <a:ea typeface="微软雅黑" panose="020B0503020204020204" charset="-122"/>
                <a:cs typeface="微软雅黑" panose="020B0503020204020204" charset="-122"/>
              </a:rPr>
              <a:t>3</a:t>
            </a:r>
            <a:r>
              <a:rPr lang="zh-CN" sz="2400" b="1">
                <a:solidFill>
                  <a:srgbClr val="FF0000"/>
                </a:solidFill>
                <a:latin typeface="微软雅黑" panose="020B0503020204020204" charset="-122"/>
                <a:ea typeface="微软雅黑" panose="020B0503020204020204" charset="-122"/>
                <a:cs typeface="微软雅黑" panose="020B0503020204020204" charset="-122"/>
              </a:rPr>
              <a:t>、导线绝缘的恢复</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导线绝缘层破损和导线接头连接后均应恢复绝缘层。恢复后的绝缘层的绝缘强度不应低于原有绝缘层的绝缘强度。恢复导线绝缘层常用的绝缘材料是黄蜡带、涤纶薄膜带和黑胶带，黄蜡带和黑胶带选用规格为</a:t>
            </a:r>
            <a:r>
              <a:rPr lang="en-US" sz="2000">
                <a:latin typeface="微软雅黑" panose="020B0503020204020204" charset="-122"/>
                <a:ea typeface="微软雅黑" panose="020B0503020204020204" charset="-122"/>
                <a:cs typeface="微软雅黑" panose="020B0503020204020204" charset="-122"/>
              </a:rPr>
              <a:t>20</a:t>
            </a:r>
            <a:r>
              <a:rPr lang="zh-CN" sz="2000">
                <a:latin typeface="微软雅黑" panose="020B0503020204020204" charset="-122"/>
                <a:ea typeface="微软雅黑" panose="020B0503020204020204" charset="-122"/>
                <a:cs typeface="微软雅黑" panose="020B0503020204020204" charset="-122"/>
              </a:rPr>
              <a:t>ｍｍ宽的较为适宜，包缠也方便。</a:t>
            </a:r>
          </a:p>
          <a:p>
            <a:r>
              <a:rPr lang="zh-CN" sz="2000">
                <a:solidFill>
                  <a:srgbClr val="FF0000"/>
                </a:solidFill>
                <a:latin typeface="微软雅黑" panose="020B0503020204020204" charset="-122"/>
                <a:ea typeface="微软雅黑" panose="020B0503020204020204" charset="-122"/>
                <a:cs typeface="微软雅黑" panose="020B0503020204020204" charset="-122"/>
              </a:rPr>
              <a:t>（１）绝缘带包缠方法。</a:t>
            </a:r>
            <a:endParaRPr lang="zh-CN" altLang="zh-CN" sz="2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113" name="文本框 112"/>
          <p:cNvSpPr txBox="1"/>
          <p:nvPr/>
        </p:nvSpPr>
        <p:spPr>
          <a:xfrm>
            <a:off x="179705" y="3140710"/>
            <a:ext cx="8823960" cy="1938020"/>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包缠时，将黄蜡带从导线左边完整的绝缘层上开始，包缠两个带宽后就可进入连接处的芯线部分。包至连接处的另一端时，也同样应包入完整绝缘层上两个带宽的距离，如图</a:t>
            </a:r>
            <a:r>
              <a:rPr lang="en-US" sz="2000">
                <a:latin typeface="微软雅黑" panose="020B0503020204020204" charset="-122"/>
                <a:ea typeface="微软雅黑" panose="020B0503020204020204" charset="-122"/>
                <a:cs typeface="微软雅黑" panose="020B0503020204020204" charset="-122"/>
              </a:rPr>
              <a:t>8-20</a:t>
            </a:r>
            <a:r>
              <a:rPr lang="zh-CN" sz="2000">
                <a:latin typeface="微软雅黑" panose="020B0503020204020204" charset="-122"/>
                <a:ea typeface="微软雅黑" panose="020B0503020204020204" charset="-122"/>
                <a:cs typeface="微软雅黑" panose="020B0503020204020204" charset="-122"/>
              </a:rPr>
              <a:t>（ａ）所示。包缠时，绝缘带与导线应保持约５５</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的倾斜角，每圈包缠压叠带宽的</a:t>
            </a:r>
            <a:r>
              <a:rPr lang="en-US" sz="2000">
                <a:latin typeface="微软雅黑" panose="020B0503020204020204" charset="-122"/>
                <a:ea typeface="微软雅黑" panose="020B0503020204020204" charset="-122"/>
                <a:cs typeface="微软雅黑" panose="020B0503020204020204" charset="-122"/>
              </a:rPr>
              <a:t>1/2</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8-20</a:t>
            </a:r>
            <a:r>
              <a:rPr lang="zh-CN" sz="2000">
                <a:latin typeface="微软雅黑" panose="020B0503020204020204" charset="-122"/>
                <a:ea typeface="微软雅黑" panose="020B0503020204020204" charset="-122"/>
                <a:cs typeface="微软雅黑" panose="020B0503020204020204" charset="-122"/>
              </a:rPr>
              <a:t>（ｂ）所示。包缠一层黄蜡带后，将黑胶带接在黄蜡带的尾端，按另一斜叠方向包缠一层黑胶带，也要每圈压叠带宽的</a:t>
            </a:r>
            <a:r>
              <a:rPr lang="en-US" sz="2000">
                <a:latin typeface="微软雅黑" panose="020B0503020204020204" charset="-122"/>
                <a:ea typeface="微软雅黑" panose="020B0503020204020204" charset="-122"/>
                <a:cs typeface="微软雅黑" panose="020B0503020204020204" charset="-122"/>
              </a:rPr>
              <a:t>1/2</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8-20</a:t>
            </a:r>
            <a:r>
              <a:rPr lang="zh-CN" sz="2000">
                <a:latin typeface="微软雅黑" panose="020B0503020204020204" charset="-122"/>
                <a:ea typeface="微软雅黑" panose="020B0503020204020204" charset="-122"/>
                <a:cs typeface="微软雅黑" panose="020B0503020204020204" charset="-122"/>
              </a:rPr>
              <a:t>（ｃ）、图</a:t>
            </a:r>
            <a:r>
              <a:rPr lang="en-US" sz="2000">
                <a:latin typeface="微软雅黑" panose="020B0503020204020204" charset="-122"/>
                <a:ea typeface="微软雅黑" panose="020B0503020204020204" charset="-122"/>
                <a:cs typeface="微软雅黑" panose="020B0503020204020204" charset="-122"/>
              </a:rPr>
              <a:t>8-20</a:t>
            </a:r>
            <a:r>
              <a:rPr lang="zh-CN" sz="2000">
                <a:latin typeface="微软雅黑" panose="020B0503020204020204" charset="-122"/>
                <a:ea typeface="微软雅黑" panose="020B0503020204020204" charset="-122"/>
                <a:cs typeface="微软雅黑" panose="020B0503020204020204" charset="-122"/>
              </a:rPr>
              <a:t>（ｄ）所示。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2" cstate="print"/>
          <a:stretch>
            <a:fillRect/>
          </a:stretch>
        </p:blipFill>
        <p:spPr>
          <a:xfrm>
            <a:off x="179070" y="1340485"/>
            <a:ext cx="8535670" cy="475742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Rot="1"/>
          </p:cNvSpPr>
          <p:nvPr/>
        </p:nvSpPr>
        <p:spPr>
          <a:xfrm>
            <a:off x="0" y="416560"/>
            <a:ext cx="9010650" cy="892175"/>
          </a:xfrm>
          <a:prstGeom prst="rect">
            <a:avLst/>
          </a:prstGeom>
          <a:noFill/>
          <a:ln w="9525">
            <a:noFill/>
          </a:ln>
        </p:spPr>
        <p:txBody>
          <a:bodyPr vert="horz" wrap="square" lIns="92075" tIns="46038" rIns="92075" bIns="46038"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sz="4000" b="1" dirty="0">
                <a:solidFill>
                  <a:srgbClr val="FF0000"/>
                </a:solidFill>
                <a:latin typeface="隶书" panose="02010509060101010101" pitchFamily="49" charset="-122"/>
                <a:ea typeface="隶书" panose="02010509060101010101" pitchFamily="49" charset="-122"/>
              </a:rPr>
              <a:t>技能训练</a:t>
            </a:r>
            <a:r>
              <a:rPr lang="en-US" altLang="zh-CN" sz="4000" b="1" dirty="0">
                <a:solidFill>
                  <a:srgbClr val="FF0000"/>
                </a:solidFill>
                <a:latin typeface="隶书" panose="02010509060101010101" pitchFamily="49" charset="-122"/>
                <a:ea typeface="隶书" panose="02010509060101010101" pitchFamily="49" charset="-122"/>
              </a:rPr>
              <a:t>2</a:t>
            </a:r>
            <a:r>
              <a:rPr lang="en-US" altLang="zh-CN" b="1" dirty="0">
                <a:solidFill>
                  <a:srgbClr val="FF0000"/>
                </a:solidFill>
                <a:latin typeface="隶书" panose="02010509060101010101" pitchFamily="49" charset="-122"/>
                <a:ea typeface="隶书" panose="02010509060101010101" pitchFamily="49" charset="-122"/>
              </a:rPr>
              <a:t> </a:t>
            </a:r>
            <a:r>
              <a:rPr lang="zh-CN" altLang="en-US" sz="4000" b="1" dirty="0">
                <a:solidFill>
                  <a:srgbClr val="FF0000"/>
                </a:solidFill>
                <a:latin typeface="隶书" panose="02010509060101010101" pitchFamily="49" charset="-122"/>
                <a:ea typeface="隶书" panose="02010509060101010101" pitchFamily="49" charset="-122"/>
              </a:rPr>
              <a:t>常用电工仪表的识别和使用</a:t>
            </a:r>
          </a:p>
        </p:txBody>
      </p:sp>
      <p:sp>
        <p:nvSpPr>
          <p:cNvPr id="97291" name="Text Box 11"/>
          <p:cNvSpPr txBox="1"/>
          <p:nvPr/>
        </p:nvSpPr>
        <p:spPr>
          <a:xfrm>
            <a:off x="539750" y="1412875"/>
            <a:ext cx="2588895" cy="583565"/>
          </a:xfrm>
          <a:prstGeom prst="rect">
            <a:avLst/>
          </a:prstGeom>
          <a:noFill/>
          <a:ln w="25400">
            <a:noFill/>
          </a:ln>
        </p:spPr>
        <p:txBody>
          <a:bodyPr wrap="square">
            <a:spAutoFit/>
          </a:bodyPr>
          <a:lstStyle/>
          <a:p>
            <a:pPr algn="ctr" eaLnBrk="0" hangingPunct="0"/>
            <a:r>
              <a:rPr lang="zh-CN" altLang="en-US" sz="3200" b="1" dirty="0">
                <a:solidFill>
                  <a:srgbClr val="0033CC"/>
                </a:solidFill>
                <a:latin typeface="Times New Roman" panose="02020603050405020304" pitchFamily="18" charset="0"/>
              </a:rPr>
              <a:t>学习目标</a:t>
            </a:r>
          </a:p>
        </p:txBody>
      </p:sp>
      <p:sp>
        <p:nvSpPr>
          <p:cNvPr id="97293" name="Text Box 13"/>
          <p:cNvSpPr txBox="1"/>
          <p:nvPr/>
        </p:nvSpPr>
        <p:spPr>
          <a:xfrm>
            <a:off x="611505" y="2348865"/>
            <a:ext cx="6902450" cy="1254125"/>
          </a:xfrm>
          <a:prstGeom prst="rect">
            <a:avLst/>
          </a:prstGeom>
          <a:noFill/>
          <a:ln w="25400">
            <a:noFill/>
          </a:ln>
        </p:spPr>
        <p:txBody>
          <a:bodyPr wrap="square">
            <a:spAutoFit/>
          </a:bodyPr>
          <a:lstStyle/>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1、掌握电工测量的基本方法</a:t>
            </a:r>
            <a:r>
              <a:rPr lang="zh-CN" sz="2800" b="1" dirty="0">
                <a:latin typeface="微软雅黑" panose="020B0503020204020204" charset="-122"/>
                <a:ea typeface="微软雅黑" panose="020B0503020204020204" charset="-122"/>
                <a:cs typeface="微软雅黑" panose="020B0503020204020204" charset="-122"/>
              </a:rPr>
              <a:t>。</a:t>
            </a:r>
            <a:endParaRPr sz="2800" b="1" dirty="0">
              <a:latin typeface="微软雅黑" panose="020B0503020204020204" charset="-122"/>
              <a:ea typeface="微软雅黑" panose="020B0503020204020204" charset="-122"/>
              <a:cs typeface="微软雅黑" panose="020B0503020204020204" charset="-122"/>
            </a:endParaRP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2、会正确使用电工仪表进行测量</a:t>
            </a:r>
            <a:r>
              <a:rPr lang="zh-CN" sz="2800" b="1"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91">
                                            <p:txEl>
                                              <p:pRg st="0" end="0"/>
                                            </p:txEl>
                                          </p:spTgt>
                                        </p:tgtEl>
                                        <p:attrNameLst>
                                          <p:attrName>style.visibility</p:attrName>
                                        </p:attrNameLst>
                                      </p:cBhvr>
                                      <p:to>
                                        <p:strVal val="visible"/>
                                      </p:to>
                                    </p:set>
                                    <p:animEffect transition="in" filter="dissolve">
                                      <p:cBhvr>
                                        <p:cTn id="7" dur="500"/>
                                        <p:tgtEl>
                                          <p:spTgt spid="97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7293"/>
                                        </p:tgtEl>
                                        <p:attrNameLst>
                                          <p:attrName>style.visibility</p:attrName>
                                        </p:attrNameLst>
                                      </p:cBhvr>
                                      <p:to>
                                        <p:strVal val="visible"/>
                                      </p:to>
                                    </p:set>
                                    <p:animEffect transition="in" filter="dissolve">
                                      <p:cBhvr>
                                        <p:cTn id="12" dur="500"/>
                                        <p:tgtEl>
                                          <p:spTgt spid="97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build="p"/>
      <p:bldP spid="9729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112"/>
          <p:cNvSpPr txBox="1"/>
          <p:nvPr/>
        </p:nvSpPr>
        <p:spPr>
          <a:xfrm>
            <a:off x="323215" y="908685"/>
            <a:ext cx="8308340" cy="706755"/>
          </a:xfrm>
          <a:prstGeom prst="rect">
            <a:avLst/>
          </a:prstGeom>
          <a:noFill/>
          <a:ln w="9525">
            <a:noFill/>
          </a:ln>
        </p:spPr>
        <p:txBody>
          <a:bodyPr wrap="square">
            <a:spAutoFit/>
          </a:bodyPr>
          <a:lstStyle/>
          <a:p>
            <a:pPr indent="266700"/>
            <a:r>
              <a:rPr lang="en-US" altLang="zh-CN" sz="2000">
                <a:latin typeface="微软雅黑" panose="020B0503020204020204" charset="-122"/>
                <a:ea typeface="微软雅黑" panose="020B0503020204020204" charset="-122"/>
              </a:rPr>
              <a:t>   </a:t>
            </a:r>
            <a:r>
              <a:rPr lang="zh-CN" sz="2000">
                <a:latin typeface="微软雅黑" panose="020B0503020204020204" charset="-122"/>
                <a:ea typeface="微软雅黑" panose="020B0503020204020204" charset="-122"/>
              </a:rPr>
              <a:t>通常把对各种电量和磁量的测量称为电工测量，而用于测量电量或磁量的仪器仪表称为电工仪表。</a:t>
            </a:r>
            <a:endParaRPr lang="zh-CN" altLang="en-US" sz="2000">
              <a:latin typeface="微软雅黑" panose="020B0503020204020204" charset="-122"/>
              <a:ea typeface="微软雅黑" panose="020B0503020204020204" charset="-122"/>
            </a:endParaRPr>
          </a:p>
        </p:txBody>
      </p:sp>
      <p:sp>
        <p:nvSpPr>
          <p:cNvPr id="2" name="文本框 1"/>
          <p:cNvSpPr txBox="1"/>
          <p:nvPr/>
        </p:nvSpPr>
        <p:spPr>
          <a:xfrm>
            <a:off x="240030" y="1772920"/>
            <a:ext cx="8391525" cy="3599815"/>
          </a:xfrm>
          <a:prstGeom prst="rect">
            <a:avLst/>
          </a:prstGeom>
          <a:noFill/>
          <a:ln w="9525">
            <a:noFill/>
          </a:ln>
        </p:spPr>
        <p:txBody>
          <a:bodyPr wrap="square">
            <a:spAutoFit/>
          </a:bodyPr>
          <a:lstStyle/>
          <a:p>
            <a:pPr indent="266700"/>
            <a:r>
              <a:rPr lang="zh-CN" sz="2800">
                <a:solidFill>
                  <a:srgbClr val="FF0000"/>
                </a:solidFill>
                <a:latin typeface="微软雅黑" panose="020B0503020204020204" charset="-122"/>
                <a:ea typeface="微软雅黑" panose="020B0503020204020204" charset="-122"/>
                <a:cs typeface="微软雅黑" panose="020B0503020204020204" charset="-122"/>
              </a:rPr>
              <a:t>电能表</a:t>
            </a:r>
            <a:r>
              <a:rPr lang="zh-CN" sz="2000">
                <a:latin typeface="微软雅黑" panose="020B0503020204020204" charset="-122"/>
                <a:ea typeface="微软雅黑" panose="020B0503020204020204" charset="-122"/>
                <a:cs typeface="微软雅黑" panose="020B0503020204020204" charset="-122"/>
              </a:rPr>
              <a:t>是一种专门测量电能的仪表，不论是家庭照明用电或工农业生产用电，都需要用电能表来计量在一段时间里所耗用的电能。</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电能表种类很多，按工作原理分为电动系和感应系两类。电动系电能表一般用于直流的测量，感应系电能表一般用于交流的测量。感应系电能表是利用电磁感应原理制成的，具有结构简单、牢固、价格便宜、转矩较大等特点。目前，感应系电能表根据测量对象，分为有功电能表和无功电能表两大类。有功电能表的规格常用的有３、５、</a:t>
            </a:r>
            <a:r>
              <a:rPr lang="en-US" sz="2000">
                <a:latin typeface="微软雅黑" panose="020B0503020204020204" charset="-122"/>
                <a:ea typeface="微软雅黑" panose="020B0503020204020204" charset="-122"/>
                <a:cs typeface="微软雅黑" panose="020B0503020204020204" charset="-122"/>
              </a:rPr>
              <a:t>10</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25</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50</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75</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100</a:t>
            </a:r>
            <a:r>
              <a:rPr lang="zh-CN" sz="2000">
                <a:latin typeface="微软雅黑" panose="020B0503020204020204" charset="-122"/>
                <a:ea typeface="微软雅黑" panose="020B0503020204020204" charset="-122"/>
                <a:cs typeface="微软雅黑" panose="020B0503020204020204" charset="-122"/>
              </a:rPr>
              <a:t>Ａ等多种，无功电能表的额定电流通常只有５Ａ。</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按结构分，电能表又分为单相电能表、三相三线电能表、三相四线电能表。单相电能表用于单相用电器和照明电路，三相电能表用于三相动力电路或其他三相电路。</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112"/>
          <p:cNvSpPr txBox="1"/>
          <p:nvPr/>
        </p:nvSpPr>
        <p:spPr>
          <a:xfrm>
            <a:off x="35560" y="620395"/>
            <a:ext cx="8785225" cy="3476625"/>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）电能表的正确接线。电能表的接线比较复杂，在接线前要查看附在电能表上的说明书，根据说明书的要求和接线图把进线和出线依次对号接在电能表的接线端子上。接线时遵循</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电压线圈并联在被测线路上，电流线圈串联在被测线路中</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的原则。各种电能表的接线端子均按由左至右的顺序编号。国产单相有功电能表统一规定为１、３接进线，２、４接出线。如图</a:t>
            </a:r>
            <a:r>
              <a:rPr lang="en-US" sz="2000">
                <a:latin typeface="微软雅黑" panose="020B0503020204020204" charset="-122"/>
                <a:ea typeface="微软雅黑" panose="020B0503020204020204" charset="-122"/>
                <a:cs typeface="微软雅黑" panose="020B0503020204020204" charset="-122"/>
              </a:rPr>
              <a:t>8</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23</a:t>
            </a:r>
            <a:r>
              <a:rPr lang="zh-CN" sz="2000">
                <a:latin typeface="微软雅黑" panose="020B0503020204020204" charset="-122"/>
                <a:ea typeface="微软雅黑" panose="020B0503020204020204" charset="-122"/>
                <a:cs typeface="微软雅黑" panose="020B0503020204020204" charset="-122"/>
              </a:rPr>
              <a:t>所示。</a:t>
            </a:r>
          </a:p>
          <a:p>
            <a:pPr indent="266700"/>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2</a:t>
            </a:r>
            <a:r>
              <a:rPr lang="zh-CN" sz="2000">
                <a:latin typeface="微软雅黑" panose="020B0503020204020204" charset="-122"/>
                <a:ea typeface="微软雅黑" panose="020B0503020204020204" charset="-122"/>
                <a:cs typeface="微软雅黑" panose="020B0503020204020204" charset="-122"/>
                <a:sym typeface="+mn-ea"/>
              </a:rPr>
              <a:t>）正确读数。当电能表不经互感器而直接接入电路时，可以从电能表上直接读出实际电度数（</a:t>
            </a:r>
            <a:r>
              <a:rPr lang="en-US" sz="2000">
                <a:latin typeface="微软雅黑" panose="020B0503020204020204" charset="-122"/>
                <a:ea typeface="微软雅黑" panose="020B0503020204020204" charset="-122"/>
                <a:cs typeface="微软雅黑" panose="020B0503020204020204" charset="-122"/>
                <a:sym typeface="+mn-ea"/>
              </a:rPr>
              <a:t>KW</a:t>
            </a:r>
            <a:r>
              <a:rPr lang="zh-CN" sz="2000">
                <a:latin typeface="微软雅黑" panose="020B0503020204020204" charset="-122"/>
                <a:ea typeface="微软雅黑" panose="020B0503020204020204" charset="-122"/>
                <a:cs typeface="微软雅黑" panose="020B0503020204020204" charset="-122"/>
                <a:sym typeface="+mn-ea"/>
              </a:rPr>
              <a:t>。</a:t>
            </a:r>
            <a:r>
              <a:rPr lang="en-US" sz="2000">
                <a:latin typeface="微软雅黑" panose="020B0503020204020204" charset="-122"/>
                <a:ea typeface="微软雅黑" panose="020B0503020204020204" charset="-122"/>
                <a:cs typeface="微软雅黑" panose="020B0503020204020204" charset="-122"/>
                <a:sym typeface="+mn-ea"/>
              </a:rPr>
              <a:t>h</a:t>
            </a:r>
            <a:r>
              <a:rPr lang="zh-CN" sz="2000">
                <a:latin typeface="微软雅黑" panose="020B0503020204020204" charset="-122"/>
                <a:ea typeface="微软雅黑" panose="020B0503020204020204" charset="-122"/>
                <a:cs typeface="微软雅黑" panose="020B0503020204020204" charset="-122"/>
                <a:sym typeface="+mn-ea"/>
              </a:rPr>
              <a:t>即度）；如果电能表利用电流互感器或电压互感器扩大量程时，实际消耗电度数应为电能表的读数乘以电流变比或电压变比。</a:t>
            </a:r>
            <a:endParaRPr lang="zh-CN" altLang="en-US" sz="2000">
              <a:latin typeface="微软雅黑" panose="020B0503020204020204" charset="-122"/>
              <a:ea typeface="微软雅黑" panose="020B0503020204020204" charset="-122"/>
              <a:cs typeface="微软雅黑" panose="020B0503020204020204" charset="-122"/>
            </a:endParaRPr>
          </a:p>
          <a:p>
            <a:pPr indent="266700"/>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5"/>
          <p:cNvPicPr>
            <a:picLocks noChangeAspect="1"/>
          </p:cNvPicPr>
          <p:nvPr/>
        </p:nvPicPr>
        <p:blipFill>
          <a:blip r:embed="rId2" cstate="print"/>
          <a:stretch>
            <a:fillRect/>
          </a:stretch>
        </p:blipFill>
        <p:spPr>
          <a:xfrm>
            <a:off x="351155" y="692785"/>
            <a:ext cx="8238490" cy="4794250"/>
          </a:xfrm>
          <a:prstGeom prst="rect">
            <a:avLst/>
          </a:prstGeom>
          <a:noFill/>
          <a:ln w="9525">
            <a:noFill/>
          </a:ln>
        </p:spPr>
      </p:pic>
      <p:sp>
        <p:nvSpPr>
          <p:cNvPr id="3" name="文本框 2"/>
          <p:cNvSpPr txBox="1"/>
          <p:nvPr/>
        </p:nvSpPr>
        <p:spPr>
          <a:xfrm>
            <a:off x="890905" y="5805170"/>
            <a:ext cx="7698740" cy="337185"/>
          </a:xfrm>
          <a:prstGeom prst="rect">
            <a:avLst/>
          </a:prstGeom>
          <a:noFill/>
          <a:ln w="9525">
            <a:noFill/>
          </a:ln>
        </p:spPr>
        <p:txBody>
          <a:bodyPr wrap="square">
            <a:spAutoFit/>
          </a:bodyPr>
          <a:lstStyle/>
          <a:p>
            <a:pPr indent="266700"/>
            <a:r>
              <a:rPr lang="zh-CN" sz="1600">
                <a:latin typeface="微软雅黑" panose="020B0503020204020204" charset="-122"/>
                <a:ea typeface="微软雅黑" panose="020B0503020204020204" charset="-122"/>
                <a:cs typeface="微软雅黑" panose="020B0503020204020204" charset="-122"/>
              </a:rPr>
              <a:t>（ａ） 直接接入 （ｂ） 经电流互感器接入 （ｃ） 直接接入接线示意图</a:t>
            </a:r>
            <a:endParaRPr lang="zh-CN" altLang="en-US" sz="16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112"/>
          <p:cNvSpPr txBox="1"/>
          <p:nvPr/>
        </p:nvSpPr>
        <p:spPr>
          <a:xfrm>
            <a:off x="395605" y="620395"/>
            <a:ext cx="8267065" cy="5754370"/>
          </a:xfrm>
          <a:prstGeom prst="rect">
            <a:avLst/>
          </a:prstGeom>
          <a:noFill/>
          <a:ln w="9525">
            <a:noFill/>
          </a:ln>
        </p:spPr>
        <p:txBody>
          <a:bodyPr wrap="square">
            <a:spAutoFit/>
          </a:bodyPr>
          <a:lstStyle/>
          <a:p>
            <a:pPr indent="266700"/>
            <a:r>
              <a:rPr lang="zh-CN" sz="2800" b="1">
                <a:solidFill>
                  <a:srgbClr val="FF0000"/>
                </a:solidFill>
                <a:latin typeface="微软雅黑" panose="020B0503020204020204" charset="-122"/>
                <a:ea typeface="微软雅黑" panose="020B0503020204020204" charset="-122"/>
                <a:cs typeface="微软雅黑" panose="020B0503020204020204" charset="-122"/>
              </a:rPr>
              <a:t>万用表</a:t>
            </a:r>
            <a:r>
              <a:rPr lang="zh-CN" sz="2000">
                <a:latin typeface="微软雅黑" panose="020B0503020204020204" charset="-122"/>
                <a:ea typeface="微软雅黑" panose="020B0503020204020204" charset="-122"/>
                <a:cs typeface="微软雅黑" panose="020B0503020204020204" charset="-122"/>
              </a:rPr>
              <a:t>是一种多量程、用途广的仪表，可以用来测量交直流电压、交直流电流和电阻等电量。万用表有指针式和数字式之分，下面分别作简单介绍。</a:t>
            </a:r>
            <a:endParaRPr lang="en-US" sz="2000">
              <a:latin typeface="微软雅黑" panose="020B0503020204020204" charset="-122"/>
              <a:ea typeface="微软雅黑" panose="020B0503020204020204" charset="-122"/>
              <a:cs typeface="微软雅黑" panose="020B0503020204020204" charset="-122"/>
            </a:endParaRPr>
          </a:p>
          <a:p>
            <a:r>
              <a:rPr lang="en-US" sz="2000">
                <a:solidFill>
                  <a:srgbClr val="FF0000"/>
                </a:solidFill>
                <a:latin typeface="微软雅黑" panose="020B0503020204020204" charset="-122"/>
                <a:ea typeface="微软雅黑" panose="020B0503020204020204" charset="-122"/>
                <a:cs typeface="微软雅黑" panose="020B0503020204020204" charset="-122"/>
              </a:rPr>
              <a:t>1</a:t>
            </a:r>
            <a:r>
              <a:rPr lang="zh-CN" sz="2000">
                <a:solidFill>
                  <a:srgbClr val="FF0000"/>
                </a:solidFill>
                <a:latin typeface="微软雅黑" panose="020B0503020204020204" charset="-122"/>
                <a:ea typeface="微软雅黑" panose="020B0503020204020204" charset="-122"/>
                <a:cs typeface="微软雅黑" panose="020B0503020204020204" charset="-122"/>
              </a:rPr>
              <a:t>、指针式万用表</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（１）结构</a:t>
            </a:r>
          </a:p>
          <a:p>
            <a:r>
              <a:rPr lang="zh-CN" sz="2000">
                <a:latin typeface="微软雅黑" panose="020B0503020204020204" charset="-122"/>
                <a:ea typeface="微软雅黑" panose="020B0503020204020204" charset="-122"/>
                <a:cs typeface="微软雅黑" panose="020B0503020204020204" charset="-122"/>
              </a:rPr>
              <a:t>指针式万用表主要由表头、测量线路和转换开关三部分组成。表头是一个高灵敏度的磁电系微安表，通过指针和标有各种电量标度尺的表盘，用以指示被测电量的数值；测量线路用来把各种被测量转换到适合表头测量的直流微小电流；转换开关实现对不同测量线路的选择，以适应各种测量要求。各种形式的万用表外形布置不尽相同。图</a:t>
            </a:r>
            <a:r>
              <a:rPr lang="en-US" sz="2000">
                <a:latin typeface="微软雅黑" panose="020B0503020204020204" charset="-122"/>
                <a:ea typeface="微软雅黑" panose="020B0503020204020204" charset="-122"/>
                <a:cs typeface="微软雅黑" panose="020B0503020204020204" charset="-122"/>
              </a:rPr>
              <a:t>8-4-1</a:t>
            </a:r>
            <a:r>
              <a:rPr lang="zh-CN" sz="2000">
                <a:latin typeface="微软雅黑" panose="020B0503020204020204" charset="-122"/>
                <a:ea typeface="微软雅黑" panose="020B0503020204020204" charset="-122"/>
                <a:cs typeface="微软雅黑" panose="020B0503020204020204" charset="-122"/>
              </a:rPr>
              <a:t>是指针式万用表的面板示意图。</a:t>
            </a:r>
          </a:p>
          <a:p>
            <a:pPr indent="266700"/>
            <a:r>
              <a:rPr lang="zh-CN" altLang="en-US" sz="2000">
                <a:latin typeface="微软雅黑" panose="020B0503020204020204" charset="-122"/>
                <a:ea typeface="微软雅黑" panose="020B0503020204020204" charset="-122"/>
                <a:cs typeface="微软雅黑" panose="020B0503020204020204" charset="-122"/>
              </a:rPr>
              <a:t>（２）正确使用</a:t>
            </a:r>
          </a:p>
          <a:p>
            <a:pPr indent="266700"/>
            <a:r>
              <a:rPr lang="zh-CN" altLang="en-US" sz="2000">
                <a:latin typeface="微软雅黑" panose="020B0503020204020204" charset="-122"/>
                <a:ea typeface="微软雅黑" panose="020B0503020204020204" charset="-122"/>
                <a:cs typeface="微软雅黑" panose="020B0503020204020204" charset="-122"/>
              </a:rPr>
              <a:t>①正确接线：应将红色和黑色测试棒的插头分别插入红色插孔和黑色插孔。测量时手不要接触测试棒的金属部分。</a:t>
            </a:r>
          </a:p>
          <a:p>
            <a:pPr indent="266700"/>
            <a:r>
              <a:rPr lang="zh-CN" altLang="en-US" sz="2000">
                <a:latin typeface="微软雅黑" panose="020B0503020204020204" charset="-122"/>
                <a:ea typeface="微软雅黑" panose="020B0503020204020204" charset="-122"/>
                <a:cs typeface="微软雅黑" panose="020B0503020204020204" charset="-122"/>
              </a:rPr>
              <a:t>②用转换开关正确选择测量种类和量程：根据被测对象，首先选择测量种类。严禁当转换开关置于电流挡或电阻挡时去测量电压，否则将损坏万用表。测量种类选择后，再选择该种类的量程。测量电压、电流时应使指针的偏转在量程的一半或２／３处，读数较为准确。</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467995" y="980440"/>
            <a:ext cx="8141335" cy="4584700"/>
          </a:xfrm>
          <a:prstGeom prst="rect">
            <a:avLst/>
          </a:prstGeom>
          <a:noFill/>
          <a:ln w="9525">
            <a:noFill/>
          </a:ln>
        </p:spPr>
        <p:txBody>
          <a:bodyPr wrap="square">
            <a:spAutoFit/>
          </a:bodyPr>
          <a:lstStyle/>
          <a:p>
            <a:pPr indent="266700"/>
            <a:r>
              <a:rPr lang="en-US" altLang="zh-CN" sz="28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电流通过人体后，能使肌肉收缩产生运动，造成机械损伤，电流产生的热效应和化学效应可引起一系列急骤的病理变化，使机体遭受到严重的损害，特别是电流流经心脏，对心脏的损害极为严重，极小的电流可引起心室纤维性回动，可导致死亡。人身触电时电流对人体的伤害，是由电流的能量直接作用于人体或转换成其他形式的能量作用于人体造成伤害，按伤害程度的不同，可以分为电击和电伤两类。</a:t>
            </a:r>
            <a:endParaRPr lang="en-US" sz="2400">
              <a:latin typeface="微软雅黑" panose="020B0503020204020204" charset="-122"/>
              <a:ea typeface="微软雅黑" panose="020B0503020204020204" charset="-122"/>
              <a:cs typeface="微软雅黑" panose="020B0503020204020204" charset="-122"/>
            </a:endParaRPr>
          </a:p>
          <a:p>
            <a:r>
              <a:rPr lang="en-US" sz="2400">
                <a:latin typeface="微软雅黑" panose="020B0503020204020204" charset="-122"/>
                <a:ea typeface="微软雅黑" panose="020B0503020204020204" charset="-122"/>
                <a:cs typeface="微软雅黑" panose="020B0503020204020204" charset="-122"/>
              </a:rPr>
              <a:t>① </a:t>
            </a:r>
            <a:r>
              <a:rPr lang="zh-CN" sz="2400">
                <a:latin typeface="微软雅黑" panose="020B0503020204020204" charset="-122"/>
                <a:ea typeface="微软雅黑" panose="020B0503020204020204" charset="-122"/>
                <a:cs typeface="微软雅黑" panose="020B0503020204020204" charset="-122"/>
              </a:rPr>
              <a:t>电击：电击是指因电流通过人体而使内部器官受伤的现象，它是最危险的触电事故。</a:t>
            </a:r>
            <a:endParaRPr lang="en-US" sz="2400">
              <a:latin typeface="微软雅黑" panose="020B0503020204020204" charset="-122"/>
              <a:ea typeface="微软雅黑" panose="020B0503020204020204" charset="-122"/>
              <a:cs typeface="微软雅黑" panose="020B0503020204020204" charset="-122"/>
            </a:endParaRPr>
          </a:p>
          <a:p>
            <a:r>
              <a:rPr lang="en-US" sz="2400">
                <a:latin typeface="微软雅黑" panose="020B0503020204020204" charset="-122"/>
                <a:ea typeface="微软雅黑" panose="020B0503020204020204" charset="-122"/>
                <a:cs typeface="微软雅黑" panose="020B0503020204020204" charset="-122"/>
              </a:rPr>
              <a:t>② </a:t>
            </a:r>
            <a:r>
              <a:rPr lang="zh-CN" sz="2400">
                <a:latin typeface="微软雅黑" panose="020B0503020204020204" charset="-122"/>
                <a:ea typeface="微软雅黑" panose="020B0503020204020204" charset="-122"/>
                <a:cs typeface="微软雅黑" panose="020B0503020204020204" charset="-122"/>
              </a:rPr>
              <a:t>电伤：电伤是指人体外部由于电弧或熔丝熔断时飞溅起的金属沫等造成烧伤的现象，分电烧伤、电烙印、皮肤金属化等。</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1460" y="692785"/>
            <a:ext cx="8705850" cy="5015865"/>
          </a:xfrm>
          <a:prstGeom prst="rect">
            <a:avLst/>
          </a:prstGeom>
          <a:noFill/>
        </p:spPr>
        <p:txBody>
          <a:bodyPr wrap="square" rtlCol="0" anchor="t">
            <a:spAutoFit/>
          </a:bodyPr>
          <a:lstStyle/>
          <a:p>
            <a:pPr indent="266700"/>
            <a:r>
              <a:rPr lang="zh-CN" altLang="en-US" sz="2000">
                <a:latin typeface="微软雅黑" panose="020B0503020204020204" charset="-122"/>
                <a:ea typeface="微软雅黑" panose="020B0503020204020204" charset="-122"/>
                <a:cs typeface="微软雅黑" panose="020B0503020204020204" charset="-122"/>
                <a:sym typeface="+mn-ea"/>
              </a:rPr>
              <a:t>③使用前应检查指针是否在零位上，若不在零位，可用螺钉旋具调节表盖上的调零器，使指针恢复到零位。</a:t>
            </a:r>
          </a:p>
          <a:p>
            <a:pPr indent="266700"/>
            <a:r>
              <a:rPr lang="zh-CN" altLang="en-US" sz="2000">
                <a:latin typeface="微软雅黑" panose="020B0503020204020204" charset="-122"/>
                <a:ea typeface="微软雅黑" panose="020B0503020204020204" charset="-122"/>
                <a:cs typeface="微软雅黑" panose="020B0503020204020204" charset="-122"/>
                <a:sym typeface="+mn-ea"/>
              </a:rPr>
              <a:t>（３）正确测量</a:t>
            </a:r>
          </a:p>
          <a:p>
            <a:pPr indent="266700"/>
            <a:r>
              <a:rPr lang="zh-CN" altLang="en-US" sz="2000">
                <a:latin typeface="微软雅黑" panose="020B0503020204020204" charset="-122"/>
                <a:ea typeface="微软雅黑" panose="020B0503020204020204" charset="-122"/>
                <a:cs typeface="微软雅黑" panose="020B0503020204020204" charset="-122"/>
              </a:rPr>
              <a:t>①测交流和直流电压时，将测试棒红、黑插头插入“＋”、“－”插孔，把测量范围选择开关旋到与被测电压相应的交、直流电压挡级，再将测试棒接在被测电压的两端。如果被测的交、直流电压大于1000Ｖ而又小于2500Ｖ，应将红插头插到“2500Ｖ”的插孔，选择开关应分别旋到交流或直流的1000Ｖ位置上，测直流电压时应注意被测量的正、负极性。</a:t>
            </a:r>
          </a:p>
          <a:p>
            <a:pPr indent="266700"/>
            <a:r>
              <a:rPr lang="zh-CN" altLang="en-US" sz="2000">
                <a:latin typeface="微软雅黑" panose="020B0503020204020204" charset="-122"/>
                <a:ea typeface="微软雅黑" panose="020B0503020204020204" charset="-122"/>
                <a:cs typeface="微软雅黑" panose="020B0503020204020204" charset="-122"/>
              </a:rPr>
              <a:t>②测量直流电流时，将选择开关旋到被测电流相应的直流挡级，根据电流的方向正确地将表通过测试棒串接在被测电路中。被测电流大于500ｍＡ小于５A时，红插头应插到“5”的插孔，选择开关旋至500ｍＡ挡位上。</a:t>
            </a:r>
          </a:p>
          <a:p>
            <a:pPr indent="266700"/>
            <a:r>
              <a:rPr lang="zh-CN" altLang="en-US" sz="2000">
                <a:latin typeface="微软雅黑" panose="020B0503020204020204" charset="-122"/>
                <a:ea typeface="微软雅黑" panose="020B0503020204020204" charset="-122"/>
                <a:cs typeface="微软雅黑" panose="020B0503020204020204" charset="-122"/>
              </a:rPr>
              <a:t>③测量电阻时，将选择开关旋到与被测电阻相应的欧姆挡，首先把两根测试棒短接，旋转欧姆调零旋钮，使指针对准“Ω”标尺的零位，即欧姆挡的“调零”，然后分开测试棒进行测量，将读数乘以所选欧姆挡的倍乘率，就是被测电阻的阻值。每换一个量程，都要重新调零，如果调零时指针不能调到零位，应更换表内电池。严禁带电测量电阻，以免烧毁表头。</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112"/>
          <p:cNvSpPr txBox="1"/>
          <p:nvPr/>
        </p:nvSpPr>
        <p:spPr>
          <a:xfrm>
            <a:off x="179070" y="1124585"/>
            <a:ext cx="8816340" cy="3169285"/>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如要测量电路中的电阻，一定要先将其一端与电路断开后再测量，否则测量的结果将是它与电路其他电阻的并联值。测高阻值电阻时，不可将双手分别触及电阻两端，以免并联上人体电阻造成测量误差。</a:t>
            </a:r>
          </a:p>
          <a:p>
            <a:r>
              <a:rPr lang="zh-CN" sz="2000">
                <a:latin typeface="微软雅黑" panose="020B0503020204020204" charset="-122"/>
                <a:ea typeface="微软雅黑" panose="020B0503020204020204" charset="-122"/>
                <a:cs typeface="微软雅黑" panose="020B0503020204020204" charset="-122"/>
              </a:rPr>
              <a:t>注意事项：</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①</a:t>
            </a:r>
            <a:r>
              <a:rPr lang="zh-CN" sz="2000">
                <a:latin typeface="微软雅黑" panose="020B0503020204020204" charset="-122"/>
                <a:ea typeface="微软雅黑" panose="020B0503020204020204" charset="-122"/>
                <a:cs typeface="微软雅黑" panose="020B0503020204020204" charset="-122"/>
              </a:rPr>
              <a:t>不允许带电转动转换开关。</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sym typeface="+mn-ea"/>
              </a:rPr>
              <a:t>② </a:t>
            </a:r>
            <a:r>
              <a:rPr lang="zh-CN" sz="2000">
                <a:latin typeface="微软雅黑" panose="020B0503020204020204" charset="-122"/>
                <a:ea typeface="微软雅黑" panose="020B0503020204020204" charset="-122"/>
                <a:cs typeface="微软雅黑" panose="020B0503020204020204" charset="-122"/>
              </a:rPr>
              <a:t>万用表欧姆挡不能直接测量微安表头、检流计、标准电池等仪器仪表。</a:t>
            </a:r>
            <a:endParaRPr lang="en-US" sz="2000">
              <a:latin typeface="微软雅黑" panose="020B0503020204020204" charset="-122"/>
              <a:ea typeface="微软雅黑" panose="020B0503020204020204" charset="-122"/>
              <a:cs typeface="微软雅黑" panose="020B0503020204020204" charset="-122"/>
            </a:endParaRPr>
          </a:p>
          <a:p>
            <a:r>
              <a:rPr lang="zh-CN" sz="2000">
                <a:latin typeface="Calibri" panose="020F0502020204030204" charset="0"/>
                <a:ea typeface="微软雅黑" panose="020B0503020204020204" charset="-122"/>
                <a:cs typeface="微软雅黑" panose="020B0503020204020204" charset="-122"/>
              </a:rPr>
              <a:t>③</a:t>
            </a:r>
            <a:r>
              <a:rPr lang="zh-CN" sz="2000">
                <a:latin typeface="微软雅黑" panose="020B0503020204020204" charset="-122"/>
                <a:ea typeface="微软雅黑" panose="020B0503020204020204" charset="-122"/>
                <a:cs typeface="微软雅黑" panose="020B0503020204020204" charset="-122"/>
              </a:rPr>
              <a:t>用欧姆挡测量二极管、三极管等时，一般选择Ｒ</a:t>
            </a:r>
            <a:r>
              <a:rPr lang="en-US" sz="2000">
                <a:latin typeface="微软雅黑" panose="020B0503020204020204" charset="-122"/>
                <a:ea typeface="微软雅黑" panose="020B0503020204020204" charset="-122"/>
                <a:cs typeface="微软雅黑" panose="020B0503020204020204" charset="-122"/>
              </a:rPr>
              <a:t>×100</a:t>
            </a:r>
            <a:r>
              <a:rPr lang="zh-CN" sz="2000">
                <a:latin typeface="微软雅黑" panose="020B0503020204020204" charset="-122"/>
                <a:ea typeface="微软雅黑" panose="020B0503020204020204" charset="-122"/>
                <a:cs typeface="微软雅黑" panose="020B0503020204020204" charset="-122"/>
              </a:rPr>
              <a:t>或Ｒ</a:t>
            </a:r>
            <a:r>
              <a:rPr lang="en-US" sz="2000">
                <a:latin typeface="微软雅黑" panose="020B0503020204020204" charset="-122"/>
                <a:ea typeface="微软雅黑" panose="020B0503020204020204" charset="-122"/>
                <a:cs typeface="微软雅黑" panose="020B0503020204020204" charset="-122"/>
              </a:rPr>
              <a:t>×1KΩ</a:t>
            </a:r>
            <a:r>
              <a:rPr lang="zh-CN" sz="2000">
                <a:latin typeface="微软雅黑" panose="020B0503020204020204" charset="-122"/>
                <a:ea typeface="微软雅黑" panose="020B0503020204020204" charset="-122"/>
                <a:cs typeface="微软雅黑" panose="020B0503020204020204" charset="-122"/>
              </a:rPr>
              <a:t>挡，因为晶体管所能承受的电压和允许流过的电流较小。</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④</a:t>
            </a:r>
            <a:r>
              <a:rPr lang="zh-CN" sz="2000">
                <a:latin typeface="微软雅黑" panose="020B0503020204020204" charset="-122"/>
                <a:ea typeface="微软雅黑" panose="020B0503020204020204" charset="-122"/>
                <a:cs typeface="微软雅黑" panose="020B0503020204020204" charset="-122"/>
              </a:rPr>
              <a:t>测量完毕，应将转换开关拨到最高交流电压挡，以免二次测量时不慎损坏表头。表内电池应及时更换，如长期不用应将其取出，以防腐蚀表内机件。</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文本框 112"/>
          <p:cNvSpPr txBox="1"/>
          <p:nvPr/>
        </p:nvSpPr>
        <p:spPr>
          <a:xfrm>
            <a:off x="362585" y="476250"/>
            <a:ext cx="2657475" cy="398780"/>
          </a:xfrm>
          <a:prstGeom prst="rect">
            <a:avLst/>
          </a:prstGeom>
          <a:noFill/>
          <a:ln w="9525">
            <a:noFill/>
          </a:ln>
        </p:spPr>
        <p:txBody>
          <a:bodyPr wrap="square">
            <a:spAutoFit/>
          </a:bodyPr>
          <a:lstStyle/>
          <a:p>
            <a:pPr indent="266700"/>
            <a:r>
              <a:rPr lang="en-US" sz="2000">
                <a:solidFill>
                  <a:srgbClr val="FF0000"/>
                </a:solidFill>
                <a:latin typeface="微软雅黑" panose="020B0503020204020204" charset="-122"/>
                <a:ea typeface="微软雅黑" panose="020B0503020204020204" charset="-122"/>
                <a:cs typeface="微软雅黑" panose="020B0503020204020204" charset="-122"/>
              </a:rPr>
              <a:t>2</a:t>
            </a:r>
            <a:r>
              <a:rPr lang="zh-CN" sz="2000">
                <a:solidFill>
                  <a:srgbClr val="FF0000"/>
                </a:solidFill>
                <a:latin typeface="微软雅黑" panose="020B0503020204020204" charset="-122"/>
                <a:ea typeface="微软雅黑" panose="020B0503020204020204" charset="-122"/>
                <a:cs typeface="微软雅黑" panose="020B0503020204020204" charset="-122"/>
              </a:rPr>
              <a:t>、数字式万用表</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5435600" y="1268730"/>
            <a:ext cx="3540125" cy="3295015"/>
          </a:xfrm>
          <a:prstGeom prst="rect">
            <a:avLst/>
          </a:prstGeom>
          <a:noFill/>
          <a:ln w="9525">
            <a:noFill/>
          </a:ln>
        </p:spPr>
      </p:pic>
      <p:sp>
        <p:nvSpPr>
          <p:cNvPr id="114" name="文本框 113"/>
          <p:cNvSpPr txBox="1"/>
          <p:nvPr/>
        </p:nvSpPr>
        <p:spPr>
          <a:xfrm>
            <a:off x="395605" y="980440"/>
            <a:ext cx="4555490" cy="4707890"/>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数字式万用表以其测量精度高、显示直观、速度快、功能全、可靠性好、小巧轻便、省电及便于操作等优点，受到人们的普遍欢迎，它已成为电子、电工测量以及电子设备维修等部门的必备仪表。数字式万用表如图</a:t>
            </a:r>
            <a:r>
              <a:rPr lang="en-US" sz="2000">
                <a:latin typeface="微软雅黑" panose="020B0503020204020204" charset="-122"/>
                <a:ea typeface="微软雅黑" panose="020B0503020204020204" charset="-122"/>
                <a:cs typeface="微软雅黑" panose="020B0503020204020204" charset="-122"/>
              </a:rPr>
              <a:t>8</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24</a:t>
            </a:r>
            <a:r>
              <a:rPr lang="zh-CN" sz="2000">
                <a:latin typeface="微软雅黑" panose="020B0503020204020204" charset="-122"/>
                <a:ea typeface="微软雅黑" panose="020B0503020204020204" charset="-122"/>
                <a:cs typeface="微软雅黑" panose="020B0503020204020204" charset="-122"/>
              </a:rPr>
              <a:t>所示，作简单介绍。</a:t>
            </a:r>
          </a:p>
          <a:p>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）电压测量</a:t>
            </a:r>
          </a:p>
          <a:p>
            <a:r>
              <a:rPr lang="zh-CN" sz="2000">
                <a:latin typeface="微软雅黑" panose="020B0503020204020204" charset="-122"/>
                <a:ea typeface="微软雅黑" panose="020B0503020204020204" charset="-122"/>
                <a:cs typeface="微软雅黑" panose="020B0503020204020204" charset="-122"/>
              </a:rPr>
              <a:t>将黑表笔连至</a:t>
            </a:r>
            <a:r>
              <a:rPr lang="en-US" sz="2000">
                <a:latin typeface="微软雅黑" panose="020B0503020204020204" charset="-122"/>
                <a:ea typeface="微软雅黑" panose="020B0503020204020204" charset="-122"/>
                <a:cs typeface="微软雅黑" panose="020B0503020204020204" charset="-122"/>
              </a:rPr>
              <a:t>“COM”</a:t>
            </a:r>
            <a:r>
              <a:rPr lang="zh-CN" sz="2000">
                <a:latin typeface="微软雅黑" panose="020B0503020204020204" charset="-122"/>
                <a:ea typeface="微软雅黑" panose="020B0503020204020204" charset="-122"/>
                <a:cs typeface="微软雅黑" panose="020B0503020204020204" charset="-122"/>
              </a:rPr>
              <a:t>，红表笔连至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Ｖ</a:t>
            </a:r>
            <a:r>
              <a:rPr lang="en-US" sz="2000">
                <a:latin typeface="微软雅黑" panose="020B0503020204020204" charset="-122"/>
                <a:ea typeface="微软雅黑" panose="020B0503020204020204" charset="-122"/>
                <a:cs typeface="微软雅黑" panose="020B0503020204020204" charset="-122"/>
              </a:rPr>
              <a:t>Ω</a:t>
            </a:r>
            <a:r>
              <a:rPr lang="zh-CN" sz="2000">
                <a:latin typeface="微软雅黑" panose="020B0503020204020204" charset="-122"/>
                <a:ea typeface="微软雅黑" panose="020B0503020204020204" charset="-122"/>
                <a:cs typeface="微软雅黑" panose="020B0503020204020204" charset="-122"/>
              </a:rPr>
              <a:t>ｍＡ</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；挡位开关旋至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Ｖ－</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或</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Ｖ～</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适当量程上，如果电压大小未知，开关至高挡位。将表笔接至待测电路，读数，同时显示红表笔所接的极性。如果挡位太高，降低直至测到满意读数。</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框 113"/>
          <p:cNvSpPr txBox="1"/>
          <p:nvPr/>
        </p:nvSpPr>
        <p:spPr>
          <a:xfrm>
            <a:off x="353695" y="980440"/>
            <a:ext cx="8415020" cy="5015865"/>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（2）直流电流测量。</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①</a:t>
            </a:r>
            <a:r>
              <a:rPr lang="zh-CN" sz="2000">
                <a:latin typeface="微软雅黑" panose="020B0503020204020204" charset="-122"/>
                <a:ea typeface="微软雅黑" panose="020B0503020204020204" charset="-122"/>
                <a:cs typeface="微软雅黑" panose="020B0503020204020204" charset="-122"/>
              </a:rPr>
              <a:t>高电流（</a:t>
            </a:r>
            <a:r>
              <a:rPr lang="en-US" sz="2000">
                <a:latin typeface="微软雅黑" panose="020B0503020204020204" charset="-122"/>
                <a:ea typeface="微软雅黑" panose="020B0503020204020204" charset="-122"/>
                <a:cs typeface="微软雅黑" panose="020B0503020204020204" charset="-122"/>
              </a:rPr>
              <a:t>200</a:t>
            </a:r>
            <a:r>
              <a:rPr lang="zh-CN" sz="2000">
                <a:latin typeface="微软雅黑" panose="020B0503020204020204" charset="-122"/>
                <a:ea typeface="微软雅黑" panose="020B0503020204020204" charset="-122"/>
                <a:cs typeface="微软雅黑" panose="020B0503020204020204" charset="-122"/>
              </a:rPr>
              <a:t>ｍＡ～１０Ａ）</a:t>
            </a:r>
          </a:p>
          <a:p>
            <a:r>
              <a:rPr lang="zh-CN" sz="2000">
                <a:latin typeface="微软雅黑" panose="020B0503020204020204" charset="-122"/>
                <a:ea typeface="微软雅黑" panose="020B0503020204020204" charset="-122"/>
                <a:cs typeface="微软雅黑" panose="020B0503020204020204" charset="-122"/>
              </a:rPr>
              <a:t>测量。将黑表笔连至</a:t>
            </a:r>
            <a:r>
              <a:rPr lang="en-US" sz="2000">
                <a:latin typeface="微软雅黑" panose="020B0503020204020204" charset="-122"/>
                <a:ea typeface="微软雅黑" panose="020B0503020204020204" charset="-122"/>
                <a:cs typeface="微软雅黑" panose="020B0503020204020204" charset="-122"/>
              </a:rPr>
              <a:t>“COM”</a:t>
            </a:r>
            <a:r>
              <a:rPr lang="zh-CN" sz="2000">
                <a:latin typeface="微软雅黑" panose="020B0503020204020204" charset="-122"/>
                <a:ea typeface="微软雅黑" panose="020B0503020204020204" charset="-122"/>
                <a:cs typeface="微软雅黑" panose="020B0503020204020204" charset="-122"/>
              </a:rPr>
              <a:t>，红表笔连至</a:t>
            </a:r>
            <a:r>
              <a:rPr lang="en-US" sz="2000">
                <a:latin typeface="微软雅黑" panose="020B0503020204020204" charset="-122"/>
                <a:ea typeface="微软雅黑" panose="020B0503020204020204" charset="-122"/>
                <a:cs typeface="微软雅黑" panose="020B0503020204020204" charset="-122"/>
              </a:rPr>
              <a:t>“10A”</a:t>
            </a:r>
            <a:r>
              <a:rPr lang="zh-CN" sz="2000">
                <a:latin typeface="微软雅黑" panose="020B0503020204020204" charset="-122"/>
                <a:ea typeface="微软雅黑" panose="020B0503020204020204" charset="-122"/>
                <a:cs typeface="微软雅黑" panose="020B0503020204020204" charset="-122"/>
              </a:rPr>
              <a:t>；挡位开关至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Ａ</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。打开待测电路，串联表笔至待测载体。读数，同时显示红表笔所接的极性。如果小于</a:t>
            </a:r>
            <a:r>
              <a:rPr lang="en-US" sz="2000">
                <a:latin typeface="微软雅黑" panose="020B0503020204020204" charset="-122"/>
                <a:ea typeface="微软雅黑" panose="020B0503020204020204" charset="-122"/>
                <a:cs typeface="微软雅黑" panose="020B0503020204020204" charset="-122"/>
              </a:rPr>
              <a:t>200</a:t>
            </a:r>
            <a:r>
              <a:rPr lang="zh-CN" sz="2000">
                <a:latin typeface="微软雅黑" panose="020B0503020204020204" charset="-122"/>
                <a:ea typeface="微软雅黑" panose="020B0503020204020204" charset="-122"/>
                <a:cs typeface="微软雅黑" panose="020B0503020204020204" charset="-122"/>
              </a:rPr>
              <a:t>ｍＡ，按照以下低电流测量步骤。关掉测量电路的所有电源，断开表笔连接之前，电容放电。</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②</a:t>
            </a:r>
            <a:r>
              <a:rPr lang="zh-CN" sz="2000">
                <a:latin typeface="微软雅黑" panose="020B0503020204020204" charset="-122"/>
                <a:ea typeface="微软雅黑" panose="020B0503020204020204" charset="-122"/>
                <a:cs typeface="微软雅黑" panose="020B0503020204020204" charset="-122"/>
              </a:rPr>
              <a:t>低电流测量。将黑表笔连至</a:t>
            </a:r>
            <a:r>
              <a:rPr lang="en-US" sz="2000">
                <a:latin typeface="微软雅黑" panose="020B0503020204020204" charset="-122"/>
                <a:ea typeface="微软雅黑" panose="020B0503020204020204" charset="-122"/>
                <a:cs typeface="微软雅黑" panose="020B0503020204020204" charset="-122"/>
              </a:rPr>
              <a:t>“COM”</a:t>
            </a:r>
            <a:r>
              <a:rPr lang="zh-CN" sz="2000">
                <a:latin typeface="微软雅黑" panose="020B0503020204020204" charset="-122"/>
                <a:ea typeface="微软雅黑" panose="020B0503020204020204" charset="-122"/>
                <a:cs typeface="微软雅黑" panose="020B0503020204020204" charset="-122"/>
              </a:rPr>
              <a:t>，红表笔连至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ｍＡ</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挡位开关置于Ａ，如果电流大小未知，将开关置于高挡位。打开待测电路，串联表笔至待测电路。读数，同时显示红表笔所接的极性。如果挡位太高，降低直至测到满意读数。关掉测量电路的所有电源，断开表笔连接之前，电容放电。</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（3）电阻测量。</a:t>
            </a:r>
          </a:p>
          <a:p>
            <a:r>
              <a:rPr lang="zh-CN" sz="2000">
                <a:latin typeface="微软雅黑" panose="020B0503020204020204" charset="-122"/>
                <a:ea typeface="微软雅黑" panose="020B0503020204020204" charset="-122"/>
                <a:cs typeface="微软雅黑" panose="020B0503020204020204" charset="-122"/>
              </a:rPr>
              <a:t>将黑表笔连至</a:t>
            </a:r>
            <a:r>
              <a:rPr lang="en-US" sz="2000">
                <a:latin typeface="微软雅黑" panose="020B0503020204020204" charset="-122"/>
                <a:ea typeface="微软雅黑" panose="020B0503020204020204" charset="-122"/>
                <a:cs typeface="微软雅黑" panose="020B0503020204020204" charset="-122"/>
              </a:rPr>
              <a:t>“COM”</a:t>
            </a:r>
            <a:r>
              <a:rPr lang="zh-CN" sz="2000">
                <a:latin typeface="微软雅黑" panose="020B0503020204020204" charset="-122"/>
                <a:ea typeface="微软雅黑" panose="020B0503020204020204" charset="-122"/>
                <a:cs typeface="微软雅黑" panose="020B0503020204020204" charset="-122"/>
              </a:rPr>
              <a:t>，红表笔连至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Ｖ</a:t>
            </a:r>
            <a:r>
              <a:rPr lang="en-US" sz="2000">
                <a:latin typeface="微软雅黑" panose="020B0503020204020204" charset="-122"/>
                <a:ea typeface="微软雅黑" panose="020B0503020204020204" charset="-122"/>
                <a:cs typeface="微软雅黑" panose="020B0503020204020204" charset="-122"/>
              </a:rPr>
              <a:t>Ω”</a:t>
            </a:r>
            <a:r>
              <a:rPr lang="zh-CN" sz="2000">
                <a:latin typeface="微软雅黑" panose="020B0503020204020204" charset="-122"/>
                <a:ea typeface="微软雅黑" panose="020B0503020204020204" charset="-122"/>
                <a:cs typeface="微软雅黑" panose="020B0503020204020204" charset="-122"/>
              </a:rPr>
              <a:t>；挡位开关至电阻挡适当位置。如果被测电阻跟电路相连，关掉被测电路所有电源，释放电容。将表笔接至待测电阻读数。当测量高电阻时，即使绝缘也不要接触附近点。一些绝缘体有小电阻会使测量电阻值小于实际值。</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框 113"/>
          <p:cNvSpPr txBox="1"/>
          <p:nvPr/>
        </p:nvSpPr>
        <p:spPr>
          <a:xfrm>
            <a:off x="467360" y="1052830"/>
            <a:ext cx="8162290" cy="4092575"/>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（4）电路通断测试。</a:t>
            </a:r>
          </a:p>
          <a:p>
            <a:r>
              <a:rPr lang="zh-CN" sz="2000">
                <a:latin typeface="微软雅黑" panose="020B0503020204020204" charset="-122"/>
                <a:ea typeface="微软雅黑" panose="020B0503020204020204" charset="-122"/>
                <a:cs typeface="微软雅黑" panose="020B0503020204020204" charset="-122"/>
              </a:rPr>
              <a:t>将黑表笔连至</a:t>
            </a:r>
            <a:r>
              <a:rPr lang="en-US" sz="2000">
                <a:latin typeface="微软雅黑" panose="020B0503020204020204" charset="-122"/>
                <a:ea typeface="微软雅黑" panose="020B0503020204020204" charset="-122"/>
                <a:cs typeface="微软雅黑" panose="020B0503020204020204" charset="-122"/>
              </a:rPr>
              <a:t>“COM”</a:t>
            </a:r>
            <a:r>
              <a:rPr lang="zh-CN" sz="2000">
                <a:latin typeface="微软雅黑" panose="020B0503020204020204" charset="-122"/>
                <a:ea typeface="微软雅黑" panose="020B0503020204020204" charset="-122"/>
                <a:cs typeface="微软雅黑" panose="020B0503020204020204" charset="-122"/>
              </a:rPr>
              <a:t>，红表笔连至</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Ｖ</a:t>
            </a:r>
            <a:r>
              <a:rPr lang="en-US" sz="2000">
                <a:latin typeface="微软雅黑" panose="020B0503020204020204" charset="-122"/>
                <a:ea typeface="微软雅黑" panose="020B0503020204020204" charset="-122"/>
                <a:cs typeface="微软雅黑" panose="020B0503020204020204" charset="-122"/>
              </a:rPr>
              <a:t>Ω”</a:t>
            </a:r>
            <a:r>
              <a:rPr lang="zh-CN" sz="2000">
                <a:latin typeface="微软雅黑" panose="020B0503020204020204" charset="-122"/>
                <a:ea typeface="微软雅黑" panose="020B0503020204020204" charset="-122"/>
                <a:cs typeface="微软雅黑" panose="020B0503020204020204" charset="-122"/>
              </a:rPr>
              <a:t>，将转换开关旋至蜂鸣器位置，将表笔接在被测电路的两点，如果该两点间的电阻小于</a:t>
            </a:r>
            <a:r>
              <a:rPr lang="en-US" sz="2000">
                <a:latin typeface="微软雅黑" panose="020B0503020204020204" charset="-122"/>
                <a:ea typeface="微软雅黑" panose="020B0503020204020204" charset="-122"/>
                <a:cs typeface="微软雅黑" panose="020B0503020204020204" charset="-122"/>
              </a:rPr>
              <a:t>1.5</a:t>
            </a:r>
            <a:r>
              <a:rPr lang="zh-CN" sz="2000">
                <a:latin typeface="微软雅黑" panose="020B0503020204020204" charset="-122"/>
                <a:ea typeface="微软雅黑" panose="020B0503020204020204" charset="-122"/>
                <a:cs typeface="微软雅黑" panose="020B0503020204020204" charset="-122"/>
              </a:rPr>
              <a:t>ｋ</a:t>
            </a:r>
            <a:r>
              <a:rPr lang="en-US" sz="2000">
                <a:latin typeface="微软雅黑" panose="020B0503020204020204" charset="-122"/>
                <a:ea typeface="微软雅黑" panose="020B0503020204020204" charset="-122"/>
                <a:cs typeface="微软雅黑" panose="020B0503020204020204" charset="-122"/>
              </a:rPr>
              <a:t>Ω</a:t>
            </a:r>
            <a:r>
              <a:rPr lang="zh-CN" sz="2000">
                <a:latin typeface="微软雅黑" panose="020B0503020204020204" charset="-122"/>
                <a:ea typeface="微软雅黑" panose="020B0503020204020204" charset="-122"/>
                <a:cs typeface="微软雅黑" panose="020B0503020204020204" charset="-122"/>
              </a:rPr>
              <a:t>，蜂鸣器将发出响声说明该两点间导通。</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（5）注意事项。</a:t>
            </a:r>
          </a:p>
          <a:p>
            <a:pPr indent="266700"/>
            <a:r>
              <a:rPr lang="en-US" sz="2000">
                <a:latin typeface="微软雅黑" panose="020B0503020204020204" charset="-122"/>
                <a:ea typeface="微软雅黑" panose="020B0503020204020204" charset="-122"/>
                <a:cs typeface="微软雅黑" panose="020B0503020204020204" charset="-122"/>
              </a:rPr>
              <a:t>①</a:t>
            </a:r>
            <a:r>
              <a:rPr lang="zh-CN" sz="2000">
                <a:latin typeface="微软雅黑" panose="020B0503020204020204" charset="-122"/>
                <a:ea typeface="微软雅黑" panose="020B0503020204020204" charset="-122"/>
                <a:cs typeface="微软雅黑" panose="020B0503020204020204" charset="-122"/>
              </a:rPr>
              <a:t>电池必须连接在电池夹上，同时正确放置在电池盒内。</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②</a:t>
            </a:r>
            <a:r>
              <a:rPr lang="zh-CN" sz="2000">
                <a:latin typeface="微软雅黑" panose="020B0503020204020204" charset="-122"/>
                <a:ea typeface="微软雅黑" panose="020B0503020204020204" charset="-122"/>
                <a:cs typeface="微软雅黑" panose="020B0503020204020204" charset="-122"/>
              </a:rPr>
              <a:t>将表笔连接到电路之前，挡位开关必须在正确位置。</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③</a:t>
            </a:r>
            <a:r>
              <a:rPr lang="zh-CN" sz="2000">
                <a:latin typeface="微软雅黑" panose="020B0503020204020204" charset="-122"/>
                <a:ea typeface="微软雅黑" panose="020B0503020204020204" charset="-122"/>
                <a:cs typeface="微软雅黑" panose="020B0503020204020204" charset="-122"/>
              </a:rPr>
              <a:t>将表笔连接到电路之前，必须确定表笔插在正确的端口。</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④</a:t>
            </a:r>
            <a:r>
              <a:rPr lang="zh-CN" sz="2000">
                <a:latin typeface="微软雅黑" panose="020B0503020204020204" charset="-122"/>
                <a:ea typeface="微软雅黑" panose="020B0503020204020204" charset="-122"/>
                <a:cs typeface="微软雅黑" panose="020B0503020204020204" charset="-122"/>
              </a:rPr>
              <a:t>在改变挡位开关前，从电路上拿走其中一根表笔，不能带电操作。</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⑤</a:t>
            </a:r>
            <a:r>
              <a:rPr lang="zh-CN" sz="2000">
                <a:latin typeface="微软雅黑" panose="020B0503020204020204" charset="-122"/>
                <a:ea typeface="微软雅黑" panose="020B0503020204020204" charset="-122"/>
                <a:cs typeface="微软雅黑" panose="020B0503020204020204" charset="-122"/>
              </a:rPr>
              <a:t>要求仪表使用环境温度满足０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～５０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、湿度小于８０％。避免阳光直射仪表或在潮湿环境下储藏仪表。</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⑥</a:t>
            </a:r>
            <a:r>
              <a:rPr lang="zh-CN" sz="2000">
                <a:latin typeface="微软雅黑" panose="020B0503020204020204" charset="-122"/>
                <a:ea typeface="微软雅黑" panose="020B0503020204020204" charset="-122"/>
                <a:cs typeface="微软雅黑" panose="020B0503020204020204" charset="-122"/>
              </a:rPr>
              <a:t>注意每个挡位和端口的最高电压，防止电压过高损坏仪表。</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   ⑦</a:t>
            </a:r>
            <a:r>
              <a:rPr lang="zh-CN" sz="2000">
                <a:latin typeface="微软雅黑" panose="020B0503020204020204" charset="-122"/>
                <a:ea typeface="微软雅黑" panose="020B0503020204020204" charset="-122"/>
                <a:cs typeface="微软雅黑" panose="020B0503020204020204" charset="-122"/>
              </a:rPr>
              <a:t>测量结束时，开关打到</a:t>
            </a:r>
            <a:r>
              <a:rPr lang="en-US" sz="2000">
                <a:latin typeface="微软雅黑" panose="020B0503020204020204" charset="-122"/>
                <a:ea typeface="微软雅黑" panose="020B0503020204020204" charset="-122"/>
                <a:cs typeface="微软雅黑" panose="020B0503020204020204" charset="-122"/>
              </a:rPr>
              <a:t>off</a:t>
            </a:r>
            <a:r>
              <a:rPr lang="zh-CN" sz="2000">
                <a:latin typeface="微软雅黑" panose="020B0503020204020204" charset="-122"/>
                <a:ea typeface="微软雅黑" panose="020B0503020204020204" charset="-122"/>
                <a:cs typeface="微软雅黑" panose="020B0503020204020204" charset="-122"/>
              </a:rPr>
              <a:t>。如果长期不用仪表，拿走电池。</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 name="文本框 113"/>
          <p:cNvSpPr txBox="1"/>
          <p:nvPr/>
        </p:nvSpPr>
        <p:spPr>
          <a:xfrm>
            <a:off x="755650" y="764540"/>
            <a:ext cx="7851140" cy="521970"/>
          </a:xfrm>
          <a:prstGeom prst="rect">
            <a:avLst/>
          </a:prstGeom>
          <a:noFill/>
          <a:ln w="9525">
            <a:noFill/>
          </a:ln>
        </p:spPr>
        <p:txBody>
          <a:bodyPr wrap="square">
            <a:spAutoFit/>
          </a:bodyPr>
          <a:lstStyle/>
          <a:p>
            <a:pPr indent="266700"/>
            <a:r>
              <a:rPr lang="zh-CN" sz="2800">
                <a:solidFill>
                  <a:srgbClr val="FF0000"/>
                </a:solidFill>
                <a:latin typeface="微软雅黑" panose="020B0503020204020204" charset="-122"/>
                <a:ea typeface="微软雅黑" panose="020B0503020204020204" charset="-122"/>
              </a:rPr>
              <a:t>兆欧表</a:t>
            </a:r>
            <a:r>
              <a:rPr lang="zh-CN" sz="2000">
                <a:latin typeface="微软雅黑" panose="020B0503020204020204" charset="-122"/>
                <a:ea typeface="微软雅黑" panose="020B0503020204020204" charset="-122"/>
              </a:rPr>
              <a:t>俗称摇表，它是用于测量各种电气设备绝缘电阻的仪表。</a:t>
            </a:r>
            <a:endParaRPr lang="zh-CN" altLang="en-US" sz="2000">
              <a:latin typeface="微软雅黑" panose="020B0503020204020204" charset="-122"/>
              <a:ea typeface="微软雅黑" panose="020B0503020204020204" charset="-122"/>
            </a:endParaRPr>
          </a:p>
        </p:txBody>
      </p:sp>
      <p:pic>
        <p:nvPicPr>
          <p:cNvPr id="2" name="图片 1"/>
          <p:cNvPicPr/>
          <p:nvPr/>
        </p:nvPicPr>
        <p:blipFill>
          <a:blip r:embed="rId2" cstate="print"/>
          <a:stretch>
            <a:fillRect/>
          </a:stretch>
        </p:blipFill>
        <p:spPr>
          <a:xfrm>
            <a:off x="5939790" y="1916430"/>
            <a:ext cx="2666365" cy="2994025"/>
          </a:xfrm>
          <a:prstGeom prst="rect">
            <a:avLst/>
          </a:prstGeom>
          <a:noFill/>
          <a:ln w="9525">
            <a:noFill/>
          </a:ln>
        </p:spPr>
      </p:pic>
      <p:sp>
        <p:nvSpPr>
          <p:cNvPr id="115" name="文本框 114"/>
          <p:cNvSpPr txBox="1"/>
          <p:nvPr/>
        </p:nvSpPr>
        <p:spPr>
          <a:xfrm>
            <a:off x="467360" y="1301750"/>
            <a:ext cx="5445125" cy="4869815"/>
          </a:xfrm>
          <a:prstGeom prst="rect">
            <a:avLst/>
          </a:prstGeom>
          <a:noFill/>
          <a:ln w="9525">
            <a:noFill/>
          </a:ln>
        </p:spPr>
        <p:txBody>
          <a:bodyPr wrap="square">
            <a:spAutoFit/>
          </a:bodyPr>
          <a:lstStyle/>
          <a:p>
            <a:pPr indent="266700"/>
            <a:endParaRPr lang="zh-CN" sz="1050">
              <a:latin typeface="等线" panose="02010600030101010101" charset="-122"/>
              <a:ea typeface="宋体" panose="02010600030101010101" pitchFamily="2" charset="-122"/>
            </a:endParaRPr>
          </a:p>
          <a:p>
            <a:r>
              <a:rPr lang="zh-CN" sz="2000">
                <a:latin typeface="微软雅黑" panose="020B0503020204020204" charset="-122"/>
                <a:ea typeface="微软雅黑" panose="020B0503020204020204" charset="-122"/>
                <a:cs typeface="微软雅黑" panose="020B0503020204020204" charset="-122"/>
              </a:rPr>
              <a:t>电气设备绝缘性能的好坏，直接关系到设备的安全运行和操作人员的人身安全。为了对绝缘材料因发热、受潮、老化、腐蚀等原因所造成的损坏进行监测，或检查修复后电气设备的绝缘电阻是否达到规定的要求，都需要经常测量电气设备的绝缘电阻。测量绝缘电阻应在规定的耐压条件下进行，所以必须采用备有高压电源的兆欧表，而不用万用表测量。</a:t>
            </a:r>
          </a:p>
          <a:p>
            <a:r>
              <a:rPr lang="zh-CN" sz="2000">
                <a:latin typeface="微软雅黑" panose="020B0503020204020204" charset="-122"/>
                <a:ea typeface="微软雅黑" panose="020B0503020204020204" charset="-122"/>
                <a:cs typeface="微软雅黑" panose="020B0503020204020204" charset="-122"/>
              </a:rPr>
              <a:t>一般绝缘材料的电阻都在兆欧（</a:t>
            </a:r>
            <a:r>
              <a:rPr lang="en-US" sz="2000">
                <a:latin typeface="微软雅黑" panose="020B0503020204020204" charset="-122"/>
                <a:ea typeface="微软雅黑" panose="020B0503020204020204" charset="-122"/>
                <a:cs typeface="微软雅黑" panose="020B0503020204020204" charset="-122"/>
              </a:rPr>
              <a:t>10</a:t>
            </a:r>
            <a:r>
              <a:rPr lang="en-US" sz="2000" baseline="30000">
                <a:latin typeface="微软雅黑" panose="020B0503020204020204" charset="-122"/>
                <a:ea typeface="微软雅黑" panose="020B0503020204020204" charset="-122"/>
                <a:cs typeface="微软雅黑" panose="020B0503020204020204" charset="-122"/>
              </a:rPr>
              <a:t>6</a:t>
            </a:r>
            <a:r>
              <a:rPr lang="zh-CN" sz="2000">
                <a:latin typeface="微软雅黑" panose="020B0503020204020204" charset="-122"/>
                <a:ea typeface="微软雅黑" panose="020B0503020204020204" charset="-122"/>
                <a:cs typeface="微软雅黑" panose="020B0503020204020204" charset="-122"/>
              </a:rPr>
              <a:t>Ω）以上，所以兆欧表标度尺的单位以兆欧（Ｍ</a:t>
            </a:r>
            <a:r>
              <a:rPr lang="en-US" sz="2000">
                <a:latin typeface="微软雅黑" panose="020B0503020204020204" charset="-122"/>
                <a:ea typeface="微软雅黑" panose="020B0503020204020204" charset="-122"/>
                <a:cs typeface="微软雅黑" panose="020B0503020204020204" charset="-122"/>
              </a:rPr>
              <a:t>Ω</a:t>
            </a:r>
            <a:r>
              <a:rPr lang="zh-CN" sz="2000">
                <a:latin typeface="微软雅黑" panose="020B0503020204020204" charset="-122"/>
                <a:ea typeface="微软雅黑" panose="020B0503020204020204" charset="-122"/>
                <a:cs typeface="微软雅黑" panose="020B0503020204020204" charset="-122"/>
              </a:rPr>
              <a:t>）表示。</a:t>
            </a:r>
            <a:endParaRPr lang="en-US" sz="2000">
              <a:latin typeface="微软雅黑" panose="020B0503020204020204" charset="-122"/>
              <a:ea typeface="微软雅黑" panose="020B0503020204020204" charset="-122"/>
              <a:cs typeface="微软雅黑" panose="020B0503020204020204" charset="-122"/>
            </a:endParaRPr>
          </a:p>
          <a:p>
            <a:r>
              <a:rPr lang="en-US" sz="2000">
                <a:solidFill>
                  <a:srgbClr val="FF0000"/>
                </a:solidFill>
                <a:latin typeface="微软雅黑" panose="020B0503020204020204" charset="-122"/>
                <a:ea typeface="微软雅黑" panose="020B0503020204020204" charset="-122"/>
                <a:cs typeface="微软雅黑" panose="020B0503020204020204" charset="-122"/>
              </a:rPr>
              <a:t>1</a:t>
            </a:r>
            <a:r>
              <a:rPr lang="zh-CN" sz="2000">
                <a:solidFill>
                  <a:srgbClr val="FF0000"/>
                </a:solidFill>
                <a:latin typeface="微软雅黑" panose="020B0503020204020204" charset="-122"/>
                <a:ea typeface="微软雅黑" panose="020B0503020204020204" charset="-122"/>
                <a:cs typeface="微软雅黑" panose="020B0503020204020204" charset="-122"/>
              </a:rPr>
              <a:t>、兆欧表的接线和测量方法</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兆欧表有三个接线柱，其中两个较大的接线柱上标有</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接地Ｅ</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和</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线路Ｌ</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，另一个较小的接线柱上标有</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保护环</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或</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屏蔽Ｇ</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。如图</a:t>
            </a:r>
            <a:r>
              <a:rPr lang="en-US" sz="2000">
                <a:latin typeface="微软雅黑" panose="020B0503020204020204" charset="-122"/>
                <a:ea typeface="微软雅黑" panose="020B0503020204020204" charset="-122"/>
                <a:cs typeface="微软雅黑" panose="020B0503020204020204" charset="-122"/>
              </a:rPr>
              <a:t>8</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25</a:t>
            </a:r>
            <a:r>
              <a:rPr lang="zh-CN" sz="2000">
                <a:latin typeface="微软雅黑" panose="020B0503020204020204" charset="-122"/>
                <a:ea typeface="微软雅黑" panose="020B0503020204020204" charset="-122"/>
                <a:cs typeface="微软雅黑" panose="020B0503020204020204" charset="-122"/>
              </a:rPr>
              <a:t>所示。</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988060" y="1484630"/>
            <a:ext cx="7167880" cy="3784600"/>
          </a:xfrm>
          <a:prstGeom prst="rect">
            <a:avLst/>
          </a:prstGeom>
          <a:noFill/>
          <a:ln w="9525">
            <a:noFill/>
          </a:ln>
        </p:spPr>
        <p:txBody>
          <a:bodyPr wrap="square">
            <a:spAutoFit/>
          </a:bodyPr>
          <a:lstStyle/>
          <a:p>
            <a:pPr indent="266700"/>
            <a:r>
              <a:rPr lang="en-US" sz="2000">
                <a:solidFill>
                  <a:srgbClr val="FF0000"/>
                </a:solidFill>
                <a:latin typeface="微软雅黑" panose="020B0503020204020204" charset="-122"/>
                <a:ea typeface="微软雅黑" panose="020B0503020204020204" charset="-122"/>
                <a:cs typeface="微软雅黑" panose="020B0503020204020204" charset="-122"/>
              </a:rPr>
              <a:t>2</a:t>
            </a:r>
            <a:r>
              <a:rPr lang="zh-CN" sz="2000">
                <a:solidFill>
                  <a:srgbClr val="FF0000"/>
                </a:solidFill>
                <a:latin typeface="微软雅黑" panose="020B0503020204020204" charset="-122"/>
                <a:ea typeface="微软雅黑" panose="020B0503020204020204" charset="-122"/>
                <a:cs typeface="微软雅黑" panose="020B0503020204020204" charset="-122"/>
              </a:rPr>
              <a:t>、兆欧表的选用</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根据测量要求选择兆欧表的额定电压等级。测量额定电压在</a:t>
            </a:r>
            <a:r>
              <a:rPr lang="en-US" sz="2000">
                <a:latin typeface="微软雅黑" panose="020B0503020204020204" charset="-122"/>
                <a:ea typeface="微软雅黑" panose="020B0503020204020204" charset="-122"/>
                <a:cs typeface="微软雅黑" panose="020B0503020204020204" charset="-122"/>
              </a:rPr>
              <a:t>500</a:t>
            </a:r>
            <a:r>
              <a:rPr lang="zh-CN" sz="2000">
                <a:latin typeface="微软雅黑" panose="020B0503020204020204" charset="-122"/>
                <a:ea typeface="微软雅黑" panose="020B0503020204020204" charset="-122"/>
                <a:cs typeface="微软雅黑" panose="020B0503020204020204" charset="-122"/>
              </a:rPr>
              <a:t>Ｖ以下的设备或线路的绝缘电阻，选用电压等级为</a:t>
            </a:r>
            <a:r>
              <a:rPr lang="en-US" sz="2000">
                <a:latin typeface="微软雅黑" panose="020B0503020204020204" charset="-122"/>
                <a:ea typeface="微软雅黑" panose="020B0503020204020204" charset="-122"/>
                <a:cs typeface="微软雅黑" panose="020B0503020204020204" charset="-122"/>
              </a:rPr>
              <a:t>500</a:t>
            </a:r>
            <a:r>
              <a:rPr lang="zh-CN" sz="2000">
                <a:latin typeface="微软雅黑" panose="020B0503020204020204" charset="-122"/>
                <a:ea typeface="微软雅黑" panose="020B0503020204020204" charset="-122"/>
                <a:cs typeface="微软雅黑" panose="020B0503020204020204" charset="-122"/>
              </a:rPr>
              <a:t>Ｖ或</a:t>
            </a:r>
            <a:r>
              <a:rPr lang="en-US" sz="2000">
                <a:latin typeface="微软雅黑" panose="020B0503020204020204" charset="-122"/>
                <a:ea typeface="微软雅黑" panose="020B0503020204020204" charset="-122"/>
                <a:cs typeface="微软雅黑" panose="020B0503020204020204" charset="-122"/>
              </a:rPr>
              <a:t>1000</a:t>
            </a:r>
            <a:r>
              <a:rPr lang="zh-CN" sz="2000">
                <a:latin typeface="微软雅黑" panose="020B0503020204020204" charset="-122"/>
                <a:ea typeface="微软雅黑" panose="020B0503020204020204" charset="-122"/>
                <a:cs typeface="微软雅黑" panose="020B0503020204020204" charset="-122"/>
              </a:rPr>
              <a:t>Ｖ的兆欧表；测量额定电压在</a:t>
            </a:r>
            <a:r>
              <a:rPr lang="en-US" sz="2000">
                <a:latin typeface="微软雅黑" panose="020B0503020204020204" charset="-122"/>
                <a:ea typeface="微软雅黑" panose="020B0503020204020204" charset="-122"/>
                <a:cs typeface="微软雅黑" panose="020B0503020204020204" charset="-122"/>
              </a:rPr>
              <a:t>500</a:t>
            </a:r>
            <a:r>
              <a:rPr lang="zh-CN" sz="2000">
                <a:latin typeface="微软雅黑" panose="020B0503020204020204" charset="-122"/>
                <a:ea typeface="微软雅黑" panose="020B0503020204020204" charset="-122"/>
                <a:cs typeface="微软雅黑" panose="020B0503020204020204" charset="-122"/>
              </a:rPr>
              <a:t>Ｖ以上设备或线路的绝缘电阻时，应选用</a:t>
            </a:r>
            <a:r>
              <a:rPr lang="en-US" sz="2000">
                <a:latin typeface="微软雅黑" panose="020B0503020204020204" charset="-122"/>
                <a:ea typeface="微软雅黑" panose="020B0503020204020204" charset="-122"/>
                <a:cs typeface="微软雅黑" panose="020B0503020204020204" charset="-122"/>
              </a:rPr>
              <a:t>1000</a:t>
            </a:r>
            <a:r>
              <a:rPr lang="zh-CN" sz="2000">
                <a:latin typeface="微软雅黑" panose="020B0503020204020204" charset="-122"/>
                <a:ea typeface="微软雅黑" panose="020B0503020204020204" charset="-122"/>
                <a:cs typeface="微软雅黑" panose="020B0503020204020204" charset="-122"/>
              </a:rPr>
              <a:t>～</a:t>
            </a:r>
            <a:r>
              <a:rPr lang="en-US" sz="2000">
                <a:latin typeface="微软雅黑" panose="020B0503020204020204" charset="-122"/>
                <a:ea typeface="微软雅黑" panose="020B0503020204020204" charset="-122"/>
                <a:cs typeface="微软雅黑" panose="020B0503020204020204" charset="-122"/>
              </a:rPr>
              <a:t>2500</a:t>
            </a:r>
            <a:r>
              <a:rPr lang="zh-CN" sz="2000">
                <a:latin typeface="微软雅黑" panose="020B0503020204020204" charset="-122"/>
                <a:ea typeface="微软雅黑" panose="020B0503020204020204" charset="-122"/>
                <a:cs typeface="微软雅黑" panose="020B0503020204020204" charset="-122"/>
              </a:rPr>
              <a:t>Ｖ的兆欧表。通常在各种电器和电力设备的测试检修规程中，都规定有应使用何种额定电压等级的兆欧表。表</a:t>
            </a:r>
            <a:r>
              <a:rPr lang="en-US" altLang="zh-CN" sz="2000">
                <a:latin typeface="微软雅黑" panose="020B0503020204020204" charset="-122"/>
                <a:ea typeface="微软雅黑" panose="020B0503020204020204" charset="-122"/>
                <a:cs typeface="微软雅黑" panose="020B0503020204020204" charset="-122"/>
              </a:rPr>
              <a:t>8-4</a:t>
            </a:r>
            <a:r>
              <a:rPr lang="zh-CN" sz="2000">
                <a:latin typeface="微软雅黑" panose="020B0503020204020204" charset="-122"/>
                <a:ea typeface="微软雅黑" panose="020B0503020204020204" charset="-122"/>
                <a:cs typeface="微软雅黑" panose="020B0503020204020204" charset="-122"/>
              </a:rPr>
              <a:t>列出了在不同情况下选择兆欧表的要求，供使用时参考。</a:t>
            </a:r>
          </a:p>
          <a:p>
            <a:pPr indent="266700"/>
            <a:r>
              <a:rPr lang="zh-CN" sz="2000">
                <a:latin typeface="微软雅黑" panose="020B0503020204020204" charset="-122"/>
                <a:ea typeface="微软雅黑" panose="020B0503020204020204" charset="-122"/>
                <a:cs typeface="微软雅黑" panose="020B0503020204020204" charset="-122"/>
              </a:rPr>
              <a:t>选择兆欧表时，要注意不要使测量范围超出被测绝缘电阻值过大，否则读数将产生较大的误差。有些兆欧表的标尺不是从０开始，而是从１ＭΩ或２ＭΩ开始的，这种兆欧表不适宜测量处于潮湿环境中低压电气设备的绝缘电阻。</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274320" y="620395"/>
            <a:ext cx="8693150" cy="5323205"/>
          </a:xfrm>
          <a:prstGeom prst="rect">
            <a:avLst/>
          </a:prstGeom>
          <a:noFill/>
          <a:ln w="9525">
            <a:noFill/>
          </a:ln>
        </p:spPr>
        <p:txBody>
          <a:bodyPr wrap="square">
            <a:spAutoFit/>
          </a:bodyPr>
          <a:lstStyle/>
          <a:p>
            <a:pPr indent="266700"/>
            <a:r>
              <a:rPr lang="en-US" altLang="zh-CN" sz="2000">
                <a:solidFill>
                  <a:srgbClr val="FF0000"/>
                </a:solidFill>
                <a:latin typeface="微软雅黑" panose="020B0503020204020204" charset="-122"/>
                <a:ea typeface="微软雅黑" panose="020B0503020204020204" charset="-122"/>
                <a:cs typeface="微软雅黑" panose="020B0503020204020204" charset="-122"/>
              </a:rPr>
              <a:t>3.</a:t>
            </a:r>
            <a:r>
              <a:rPr lang="zh-CN" sz="2000">
                <a:solidFill>
                  <a:srgbClr val="FF0000"/>
                </a:solidFill>
                <a:latin typeface="微软雅黑" panose="020B0503020204020204" charset="-122"/>
                <a:ea typeface="微软雅黑" panose="020B0503020204020204" charset="-122"/>
                <a:cs typeface="微软雅黑" panose="020B0503020204020204" charset="-122"/>
              </a:rPr>
              <a:t>注意事项</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①</a:t>
            </a:r>
            <a:r>
              <a:rPr lang="zh-CN" sz="2000">
                <a:latin typeface="微软雅黑" panose="020B0503020204020204" charset="-122"/>
                <a:ea typeface="微软雅黑" panose="020B0503020204020204" charset="-122"/>
                <a:cs typeface="微软雅黑" panose="020B0503020204020204" charset="-122"/>
              </a:rPr>
              <a:t>测量电气设备绝缘电阻时，必须先断电，经短路放电后才能测量。</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②</a:t>
            </a:r>
            <a:r>
              <a:rPr lang="zh-CN" sz="2000">
                <a:latin typeface="微软雅黑" panose="020B0503020204020204" charset="-122"/>
                <a:ea typeface="微软雅黑" panose="020B0503020204020204" charset="-122"/>
                <a:cs typeface="微软雅黑" panose="020B0503020204020204" charset="-122"/>
              </a:rPr>
              <a:t>测量时，兆欧表应放在水平位置上，未接线前先转动兆欧表做开路试验，检查指针是否指在</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处，再把Ｌ和Ｅ短接，轻摇发电机，看指针是否为</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，若开路指</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，短路指</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０</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，则说明兆欧表是好的。</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③</a:t>
            </a:r>
            <a:r>
              <a:rPr lang="zh-CN" sz="2000">
                <a:latin typeface="微软雅黑" panose="020B0503020204020204" charset="-122"/>
                <a:ea typeface="微软雅黑" panose="020B0503020204020204" charset="-122"/>
                <a:cs typeface="微软雅黑" panose="020B0503020204020204" charset="-122"/>
              </a:rPr>
              <a:t>兆欧表接线柱的引线应采用绝缘良好的多股软线，同时各软线不能绞在一起。</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④</a:t>
            </a:r>
            <a:r>
              <a:rPr lang="zh-CN" sz="2000">
                <a:latin typeface="微软雅黑" panose="020B0503020204020204" charset="-122"/>
                <a:ea typeface="微软雅黑" panose="020B0503020204020204" charset="-122"/>
                <a:cs typeface="微软雅黑" panose="020B0503020204020204" charset="-122"/>
              </a:rPr>
              <a:t>兆欧表测完后应立即使被测物放电，在兆欧表摇把未停止转动和被测物未放电前，不可用手去触及被测物的测量部分或进行拆除导线，以防触电。</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⑤</a:t>
            </a:r>
            <a:r>
              <a:rPr lang="zh-CN" sz="2000">
                <a:latin typeface="微软雅黑" panose="020B0503020204020204" charset="-122"/>
                <a:ea typeface="微软雅黑" panose="020B0503020204020204" charset="-122"/>
                <a:cs typeface="微软雅黑" panose="020B0503020204020204" charset="-122"/>
              </a:rPr>
              <a:t>测量时，摇动手柄的速度由慢逐渐加快，并保持每分钟１２０转左右的转速在一分钟左右，这时读数较为准确。如果被测物短路，指针指零，应立即停止摇动手柄，以防表内线圈发热烧坏。</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⑥</a:t>
            </a:r>
            <a:r>
              <a:rPr lang="zh-CN" sz="2000">
                <a:latin typeface="微软雅黑" panose="020B0503020204020204" charset="-122"/>
                <a:ea typeface="微软雅黑" panose="020B0503020204020204" charset="-122"/>
                <a:cs typeface="微软雅黑" panose="020B0503020204020204" charset="-122"/>
              </a:rPr>
              <a:t>在测量了电容器、较长的电缆等设备的绝缘电阻后，应先将</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线路Ｌ</a:t>
            </a:r>
            <a:r>
              <a:rPr 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的连接线断开，再停止摇动，以避免被测设备向兆欧表倒充电而损坏仪表。</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⑦</a:t>
            </a:r>
            <a:r>
              <a:rPr lang="zh-CN" sz="2000">
                <a:latin typeface="微软雅黑" panose="020B0503020204020204" charset="-122"/>
                <a:ea typeface="微软雅黑" panose="020B0503020204020204" charset="-122"/>
                <a:cs typeface="微软雅黑" panose="020B0503020204020204" charset="-122"/>
              </a:rPr>
              <a:t>测量电解电容的介质绝缘电阻时，应按电容器耐压的高低选用兆欧表。接线时，使Ｌ端与电容器的正极相连接，Ｅ端与负极连接，切不可反接，否则会使电容器击穿。</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Grp="1" noRot="1"/>
          </p:cNvSpPr>
          <p:nvPr/>
        </p:nvSpPr>
        <p:spPr>
          <a:xfrm>
            <a:off x="821055" y="416560"/>
            <a:ext cx="8189595" cy="892175"/>
          </a:xfrm>
          <a:prstGeom prst="rect">
            <a:avLst/>
          </a:prstGeom>
          <a:noFill/>
          <a:ln w="9525">
            <a:noFill/>
          </a:ln>
        </p:spPr>
        <p:txBody>
          <a:bodyPr vert="horz" wrap="square" lIns="92075" tIns="46038" rIns="92075" bIns="46038"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sz="4000" b="1" dirty="0">
                <a:solidFill>
                  <a:srgbClr val="FF0000"/>
                </a:solidFill>
                <a:latin typeface="隶书" panose="02010509060101010101" pitchFamily="49" charset="-122"/>
                <a:ea typeface="隶书" panose="02010509060101010101" pitchFamily="49" charset="-122"/>
              </a:rPr>
              <a:t>技能训练</a:t>
            </a:r>
            <a:r>
              <a:rPr lang="en-US" altLang="zh-CN" sz="4000" b="1" dirty="0">
                <a:solidFill>
                  <a:srgbClr val="FF0000"/>
                </a:solidFill>
                <a:latin typeface="隶书" panose="02010509060101010101" pitchFamily="49" charset="-122"/>
                <a:ea typeface="隶书" panose="02010509060101010101" pitchFamily="49" charset="-122"/>
              </a:rPr>
              <a:t>3</a:t>
            </a:r>
            <a:r>
              <a:rPr lang="en-US" altLang="zh-CN" b="1" dirty="0">
                <a:solidFill>
                  <a:srgbClr val="FF0000"/>
                </a:solidFill>
                <a:latin typeface="隶书" panose="02010509060101010101" pitchFamily="49" charset="-122"/>
                <a:ea typeface="隶书" panose="02010509060101010101" pitchFamily="49" charset="-122"/>
              </a:rPr>
              <a:t> </a:t>
            </a:r>
            <a:r>
              <a:rPr lang="zh-CN" altLang="en-US" sz="4000" b="1" dirty="0">
                <a:solidFill>
                  <a:srgbClr val="FF0000"/>
                </a:solidFill>
                <a:latin typeface="隶书" panose="02010509060101010101" pitchFamily="49" charset="-122"/>
                <a:ea typeface="隶书" panose="02010509060101010101" pitchFamily="49" charset="-122"/>
              </a:rPr>
              <a:t>室内综合布线</a:t>
            </a:r>
          </a:p>
        </p:txBody>
      </p:sp>
      <p:sp>
        <p:nvSpPr>
          <p:cNvPr id="97291" name="Text Box 11"/>
          <p:cNvSpPr txBox="1"/>
          <p:nvPr/>
        </p:nvSpPr>
        <p:spPr>
          <a:xfrm>
            <a:off x="539750" y="1412875"/>
            <a:ext cx="2588895" cy="583565"/>
          </a:xfrm>
          <a:prstGeom prst="rect">
            <a:avLst/>
          </a:prstGeom>
          <a:noFill/>
          <a:ln w="25400">
            <a:noFill/>
          </a:ln>
        </p:spPr>
        <p:txBody>
          <a:bodyPr wrap="square">
            <a:spAutoFit/>
          </a:bodyPr>
          <a:lstStyle/>
          <a:p>
            <a:pPr algn="ctr" eaLnBrk="0" hangingPunct="0"/>
            <a:r>
              <a:rPr lang="zh-CN" altLang="en-US" sz="3200" b="1" dirty="0">
                <a:solidFill>
                  <a:srgbClr val="0033CC"/>
                </a:solidFill>
                <a:latin typeface="Times New Roman" panose="02020603050405020304" pitchFamily="18" charset="0"/>
              </a:rPr>
              <a:t>学习目标</a:t>
            </a:r>
          </a:p>
        </p:txBody>
      </p:sp>
      <p:sp>
        <p:nvSpPr>
          <p:cNvPr id="97293" name="Text Box 13"/>
          <p:cNvSpPr txBox="1"/>
          <p:nvPr/>
        </p:nvSpPr>
        <p:spPr>
          <a:xfrm>
            <a:off x="611505" y="2348865"/>
            <a:ext cx="6902450" cy="1835785"/>
          </a:xfrm>
          <a:prstGeom prst="rect">
            <a:avLst/>
          </a:prstGeom>
          <a:noFill/>
          <a:ln w="25400">
            <a:noFill/>
          </a:ln>
        </p:spPr>
        <p:txBody>
          <a:bodyPr wrap="square">
            <a:spAutoFit/>
          </a:bodyPr>
          <a:lstStyle/>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1、熟练掌握室内布线基本知识</a:t>
            </a: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2、掌握护套线</a:t>
            </a:r>
            <a:r>
              <a:rPr lang="zh-CN" sz="2800" b="1" dirty="0">
                <a:latin typeface="微软雅黑" panose="020B0503020204020204" charset="-122"/>
                <a:ea typeface="微软雅黑" panose="020B0503020204020204" charset="-122"/>
                <a:cs typeface="微软雅黑" panose="020B0503020204020204" charset="-122"/>
              </a:rPr>
              <a:t>、</a:t>
            </a:r>
            <a:r>
              <a:rPr sz="2800" b="1" dirty="0">
                <a:latin typeface="微软雅黑" panose="020B0503020204020204" charset="-122"/>
                <a:ea typeface="微软雅黑" panose="020B0503020204020204" charset="-122"/>
                <a:cs typeface="微软雅黑" panose="020B0503020204020204" charset="-122"/>
              </a:rPr>
              <a:t>线管等布线方法</a:t>
            </a:r>
          </a:p>
          <a:p>
            <a:pPr eaLnBrk="0" hangingPunct="0">
              <a:lnSpc>
                <a:spcPct val="135000"/>
              </a:lnSpc>
            </a:pPr>
            <a:r>
              <a:rPr sz="2800" b="1" dirty="0">
                <a:latin typeface="微软雅黑" panose="020B0503020204020204" charset="-122"/>
                <a:ea typeface="微软雅黑" panose="020B0503020204020204" charset="-122"/>
                <a:cs typeface="微软雅黑" panose="020B0503020204020204" charset="-122"/>
              </a:rPr>
              <a:t>3、掌握照明电路安装方法</a:t>
            </a:r>
            <a:r>
              <a:rPr lang="zh-CN" sz="2800" b="1" dirty="0">
                <a:latin typeface="微软雅黑" panose="020B0503020204020204" charset="-122"/>
                <a:ea typeface="微软雅黑" panose="020B0503020204020204" charset="-122"/>
                <a:cs typeface="微软雅黑" panose="020B0503020204020204"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291">
                                            <p:txEl>
                                              <p:pRg st="0" end="0"/>
                                            </p:txEl>
                                          </p:spTgt>
                                        </p:tgtEl>
                                        <p:attrNameLst>
                                          <p:attrName>style.visibility</p:attrName>
                                        </p:attrNameLst>
                                      </p:cBhvr>
                                      <p:to>
                                        <p:strVal val="visible"/>
                                      </p:to>
                                    </p:set>
                                    <p:animEffect transition="in" filter="dissolve">
                                      <p:cBhvr>
                                        <p:cTn id="7" dur="500"/>
                                        <p:tgtEl>
                                          <p:spTgt spid="9729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7293"/>
                                        </p:tgtEl>
                                        <p:attrNameLst>
                                          <p:attrName>style.visibility</p:attrName>
                                        </p:attrNameLst>
                                      </p:cBhvr>
                                      <p:to>
                                        <p:strVal val="visible"/>
                                      </p:to>
                                    </p:set>
                                    <p:animEffect transition="in" filter="dissolve">
                                      <p:cBhvr>
                                        <p:cTn id="12" dur="500"/>
                                        <p:tgtEl>
                                          <p:spTgt spid="97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build="p"/>
      <p:bldP spid="9729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27405" y="980440"/>
            <a:ext cx="7745095" cy="4584700"/>
          </a:xfrm>
          <a:prstGeom prst="rect">
            <a:avLst/>
          </a:prstGeom>
          <a:noFill/>
          <a:ln w="9525">
            <a:noFill/>
          </a:ln>
        </p:spPr>
        <p:txBody>
          <a:bodyPr wrap="square">
            <a:spAutoFit/>
          </a:bodyPr>
          <a:lstStyle/>
          <a:p>
            <a:pPr lvl="0" algn="l">
              <a:buClrTx/>
              <a:buSzTx/>
              <a:buFontTx/>
            </a:pPr>
            <a:r>
              <a:rPr lang="en-US" altLang="zh-CN" sz="2800">
                <a:latin typeface="微软雅黑" panose="020B0503020204020204" charset="-122"/>
                <a:ea typeface="微软雅黑" panose="020B0503020204020204" charset="-122"/>
                <a:cs typeface="微软雅黑" panose="020B0503020204020204" charset="-122"/>
                <a:sym typeface="+mn-ea"/>
              </a:rPr>
              <a:t>       </a:t>
            </a:r>
            <a:r>
              <a:rPr lang="zh-CN" sz="2400">
                <a:latin typeface="微软雅黑" panose="020B0503020204020204" charset="-122"/>
                <a:ea typeface="微软雅黑" panose="020B0503020204020204" charset="-122"/>
                <a:cs typeface="微软雅黑" panose="020B0503020204020204" charset="-122"/>
                <a:sym typeface="+mn-ea"/>
              </a:rPr>
              <a:t>触电事故发生都很突然，出现“假死”时，心跳、呼吸已停止，因此要采用在现场急救方法，使触电病人迅速得到气体交换和重新形成血液循环，以恢复全身的各组织细胞的氧供给，建立病人自身的心跳和呼吸。所以触电现场急救，是整个触电急救过程中一个重要环节。如处理得及时正确，就能挽救许多病人的生命，反之不管实际情况，不采用任何抢救措施，将病人送往医院抢救或单纯等待医务人员来，那必然会失去抢救的时机，带来永远不可弥补的损失。因此现场急救法是每一个电工必须熟练掌握的急救技术，一旦发生事故后，就能立即正确地在现场进行急救，同时向医务部门告急救援，这样，能抢救不少触电者的生命。</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323215" y="620395"/>
            <a:ext cx="8332470" cy="5077460"/>
          </a:xfrm>
          <a:prstGeom prst="rect">
            <a:avLst/>
          </a:prstGeom>
          <a:noFill/>
          <a:ln w="9525">
            <a:noFill/>
          </a:ln>
        </p:spPr>
        <p:txBody>
          <a:bodyPr wrap="square">
            <a:spAutoFit/>
          </a:bodyPr>
          <a:lstStyle/>
          <a:p>
            <a:pPr indent="266700"/>
            <a:r>
              <a:rPr lang="zh-CN" sz="2000">
                <a:latin typeface="微软雅黑" panose="020B0503020204020204" charset="-122"/>
                <a:ea typeface="微软雅黑" panose="020B0503020204020204" charset="-122"/>
                <a:cs typeface="微软雅黑" panose="020B0503020204020204" charset="-122"/>
              </a:rPr>
              <a:t>单股芯线与接线柱连接时，最好按要求的长度将线头折成双股并排插入针孔，使压接螺钉顶紧在双股芯线的中间。多股芯线与接线柱连接时，必须把多股芯线按原拧紧方向，用钢丝钳进一步绞紧，以保证多股芯线受压紧螺钉顶压时不致松散。</a:t>
            </a:r>
          </a:p>
          <a:p>
            <a:r>
              <a:rPr lang="zh-CN" sz="2000">
                <a:latin typeface="微软雅黑" panose="020B0503020204020204" charset="-122"/>
                <a:ea typeface="微软雅黑" panose="020B0503020204020204" charset="-122"/>
                <a:cs typeface="微软雅黑" panose="020B0503020204020204" charset="-122"/>
              </a:rPr>
              <a:t>无论是单股芯线还是多股芯线，线头插入针孔时必须到底，导线绝缘层不得插入孔内，针孔外的裸线头长度不得超过３ｍｍ。软导线线头也可用螺钉平压式接线柱连接，其工艺要求与上述多股芯线的压接相同。</a:t>
            </a:r>
            <a:endParaRPr lang="zh-CN" sz="2000" b="1">
              <a:latin typeface="微软雅黑" panose="020B0503020204020204" charset="-122"/>
              <a:ea typeface="微软雅黑" panose="020B0503020204020204" charset="-122"/>
              <a:cs typeface="微软雅黑" panose="020B0503020204020204" charset="-122"/>
            </a:endParaRPr>
          </a:p>
          <a:p>
            <a:r>
              <a:rPr lang="zh-CN" sz="2400" b="1">
                <a:solidFill>
                  <a:srgbClr val="FF0000"/>
                </a:solidFill>
                <a:latin typeface="微软雅黑" panose="020B0503020204020204" charset="-122"/>
                <a:ea typeface="微软雅黑" panose="020B0503020204020204" charset="-122"/>
                <a:cs typeface="微软雅黑" panose="020B0503020204020204" charset="-122"/>
              </a:rPr>
              <a:t>一、室内护套线、线管布线</a:t>
            </a:r>
            <a:endParaRPr lang="en-US" sz="2000">
              <a:latin typeface="微软雅黑" panose="020B0503020204020204" charset="-122"/>
              <a:ea typeface="微软雅黑" panose="020B0503020204020204" charset="-122"/>
              <a:cs typeface="微软雅黑" panose="020B0503020204020204" charset="-122"/>
            </a:endParaRPr>
          </a:p>
          <a:p>
            <a:r>
              <a:rPr lang="en-US" sz="2000">
                <a:solidFill>
                  <a:srgbClr val="FF0000"/>
                </a:solidFill>
                <a:latin typeface="微软雅黑" panose="020B0503020204020204" charset="-122"/>
                <a:ea typeface="微软雅黑" panose="020B0503020204020204" charset="-122"/>
                <a:cs typeface="微软雅黑" panose="020B0503020204020204" charset="-122"/>
              </a:rPr>
              <a:t>1.</a:t>
            </a:r>
            <a:r>
              <a:rPr lang="zh-CN" sz="2000">
                <a:solidFill>
                  <a:srgbClr val="FF0000"/>
                </a:solidFill>
                <a:latin typeface="微软雅黑" panose="020B0503020204020204" charset="-122"/>
                <a:ea typeface="微软雅黑" panose="020B0503020204020204" charset="-122"/>
                <a:cs typeface="微软雅黑" panose="020B0503020204020204" charset="-122"/>
              </a:rPr>
              <a:t>室内布线基本知识</a:t>
            </a:r>
          </a:p>
          <a:p>
            <a:r>
              <a:rPr lang="zh-CN" sz="2000">
                <a:latin typeface="微软雅黑" panose="020B0503020204020204" charset="-122"/>
                <a:ea typeface="微软雅黑" panose="020B0503020204020204" charset="-122"/>
                <a:cs typeface="微软雅黑" panose="020B0503020204020204" charset="-122"/>
              </a:rPr>
              <a:t>（１）室内布线的类型与方式</a:t>
            </a:r>
            <a:endParaRPr lang="en-US" sz="2000">
              <a:latin typeface="微软雅黑" panose="020B0503020204020204" charset="-122"/>
              <a:ea typeface="微软雅黑" panose="020B0503020204020204" charset="-122"/>
              <a:cs typeface="微软雅黑" panose="020B0503020204020204" charset="-122"/>
            </a:endParaRPr>
          </a:p>
          <a:p>
            <a:r>
              <a:rPr lang="en-US" sz="2000">
                <a:latin typeface="微软雅黑" panose="020B0503020204020204" charset="-122"/>
                <a:ea typeface="微软雅黑" panose="020B0503020204020204" charset="-122"/>
                <a:cs typeface="微软雅黑" panose="020B0503020204020204" charset="-122"/>
              </a:rPr>
              <a:t>①</a:t>
            </a:r>
            <a:r>
              <a:rPr lang="zh-CN" sz="2000">
                <a:latin typeface="微软雅黑" panose="020B0503020204020204" charset="-122"/>
                <a:ea typeface="微软雅黑" panose="020B0503020204020204" charset="-122"/>
                <a:cs typeface="微软雅黑" panose="020B0503020204020204" charset="-122"/>
              </a:rPr>
              <a:t>室内布线的类型。室内布线就是敷设室内用电器具或设备的供电和控制线路。室内布线有明装式和暗装式两种。明装式是导线沿墙壁、天花板、横梁及柱子等表面敷设；暗装式是将导线穿管埋设在墙内、地下或装设在顶棚里。</a:t>
            </a:r>
          </a:p>
          <a:p>
            <a:pPr indent="266700"/>
            <a:r>
              <a:rPr lang="zh-CN" altLang="en-US" sz="2000">
                <a:latin typeface="微软雅黑" panose="020B0503020204020204" charset="-122"/>
                <a:ea typeface="微软雅黑" panose="020B0503020204020204" charset="-122"/>
                <a:cs typeface="微软雅黑" panose="020B0503020204020204" charset="-122"/>
              </a:rPr>
              <a:t>②室内布线的方式。有（塑料）夹板布线、绝缘子布线、槽板布线、护套线布线及线管布线等方式，最常用的是护套线布线和线管布线。</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0" y="332740"/>
            <a:ext cx="4189730" cy="398780"/>
          </a:xfrm>
          <a:prstGeom prst="rect">
            <a:avLst/>
          </a:prstGeom>
          <a:noFill/>
          <a:ln w="9525">
            <a:noFill/>
          </a:ln>
        </p:spPr>
        <p:txBody>
          <a:bodyPr wrap="square">
            <a:spAutoFit/>
          </a:bodyPr>
          <a:lstStyle/>
          <a:p>
            <a:pPr marL="457200" indent="-457200" algn="l">
              <a:buClrTx/>
              <a:buSzTx/>
              <a:buFontTx/>
            </a:pPr>
            <a:r>
              <a:rPr lang="zh-CN" sz="2000">
                <a:latin typeface="微软雅黑" panose="020B0503020204020204" charset="-122"/>
                <a:ea typeface="微软雅黑" panose="020B0503020204020204" charset="-122"/>
                <a:cs typeface="微软雅黑" panose="020B0503020204020204" charset="-122"/>
              </a:rPr>
              <a:t>（２） 室内布线的技术要求</a:t>
            </a:r>
          </a:p>
        </p:txBody>
      </p:sp>
      <p:sp>
        <p:nvSpPr>
          <p:cNvPr id="2" name="文本框 1"/>
          <p:cNvSpPr txBox="1"/>
          <p:nvPr/>
        </p:nvSpPr>
        <p:spPr>
          <a:xfrm>
            <a:off x="166370" y="692785"/>
            <a:ext cx="8803005" cy="5939155"/>
          </a:xfrm>
          <a:prstGeom prst="rect">
            <a:avLst/>
          </a:prstGeom>
          <a:noFill/>
        </p:spPr>
        <p:txBody>
          <a:bodyPr wrap="square" rtlCol="0" anchor="t">
            <a:spAutoFit/>
          </a:bodyPr>
          <a:lstStyle/>
          <a:p>
            <a:pPr marL="457200" indent="-457200" algn="l"/>
            <a:r>
              <a:rPr lang="zh-CN" sz="2000">
                <a:latin typeface="微软雅黑" panose="020B0503020204020204" charset="-122"/>
                <a:ea typeface="微软雅黑" panose="020B0503020204020204" charset="-122"/>
                <a:cs typeface="微软雅黑" panose="020B0503020204020204" charset="-122"/>
                <a:sym typeface="+mn-ea"/>
              </a:rPr>
              <a:t>室内布线不仅要使电能传送安全可靠，而且要使线路布置正规、合理、整齐、安装牢固，其技术要求如下：</a:t>
            </a:r>
            <a:endParaRPr lang="zh-CN" sz="2000">
              <a:latin typeface="微软雅黑" panose="020B0503020204020204" charset="-122"/>
              <a:ea typeface="微软雅黑" panose="020B0503020204020204" charset="-122"/>
              <a:cs typeface="微软雅黑" panose="020B0503020204020204" charset="-122"/>
            </a:endParaRPr>
          </a:p>
          <a:p>
            <a:pPr marL="457200" indent="-457200" algn="l"/>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sym typeface="+mn-ea"/>
              </a:rPr>
              <a:t>所用导线的额定电压应大于线路的工作电压。导线的绝缘应符合线路的安装方式和敷设环境的条件。导线的截面应满足供电安全电流和机械强度的要求，一般的家用照明线路以选用</a:t>
            </a:r>
            <a:r>
              <a:rPr lang="en-US" sz="2000">
                <a:latin typeface="微软雅黑" panose="020B0503020204020204" charset="-122"/>
                <a:ea typeface="微软雅黑" panose="020B0503020204020204" charset="-122"/>
                <a:cs typeface="微软雅黑" panose="020B0503020204020204" charset="-122"/>
                <a:sym typeface="+mn-ea"/>
              </a:rPr>
              <a:t>2.5</a:t>
            </a:r>
            <a:r>
              <a:rPr lang="zh-CN" sz="2000">
                <a:latin typeface="微软雅黑" panose="020B0503020204020204" charset="-122"/>
                <a:ea typeface="微软雅黑" panose="020B0503020204020204" charset="-122"/>
                <a:cs typeface="微软雅黑" panose="020B0503020204020204" charset="-122"/>
                <a:sym typeface="+mn-ea"/>
              </a:rPr>
              <a:t>ｍｍ</a:t>
            </a:r>
            <a:r>
              <a:rPr lang="en-US" sz="2000">
                <a:latin typeface="微软雅黑" panose="020B0503020204020204" charset="-122"/>
                <a:ea typeface="微软雅黑" panose="020B0503020204020204" charset="-122"/>
                <a:cs typeface="微软雅黑" panose="020B0503020204020204" charset="-122"/>
                <a:sym typeface="+mn-ea"/>
              </a:rPr>
              <a:t>²</a:t>
            </a:r>
            <a:r>
              <a:rPr lang="zh-CN" sz="2000">
                <a:latin typeface="微软雅黑" panose="020B0503020204020204" charset="-122"/>
                <a:ea typeface="微软雅黑" panose="020B0503020204020204" charset="-122"/>
                <a:cs typeface="微软雅黑" panose="020B0503020204020204" charset="-122"/>
                <a:sym typeface="+mn-ea"/>
              </a:rPr>
              <a:t>的铝芯绝缘导线或</a:t>
            </a:r>
            <a:r>
              <a:rPr lang="en-US" sz="2000">
                <a:latin typeface="微软雅黑" panose="020B0503020204020204" charset="-122"/>
                <a:ea typeface="微软雅黑" panose="020B0503020204020204" charset="-122"/>
                <a:cs typeface="微软雅黑" panose="020B0503020204020204" charset="-122"/>
                <a:sym typeface="+mn-ea"/>
              </a:rPr>
              <a:t>1.5</a:t>
            </a:r>
            <a:r>
              <a:rPr lang="zh-CN" sz="2000">
                <a:latin typeface="微软雅黑" panose="020B0503020204020204" charset="-122"/>
                <a:ea typeface="微软雅黑" panose="020B0503020204020204" charset="-122"/>
                <a:cs typeface="微软雅黑" panose="020B0503020204020204" charset="-122"/>
                <a:sym typeface="+mn-ea"/>
              </a:rPr>
              <a:t>ｍｍ</a:t>
            </a:r>
            <a:r>
              <a:rPr lang="en-US" sz="2000">
                <a:latin typeface="微软雅黑" panose="020B0503020204020204" charset="-122"/>
                <a:ea typeface="微软雅黑" panose="020B0503020204020204" charset="-122"/>
                <a:cs typeface="微软雅黑" panose="020B0503020204020204" charset="-122"/>
                <a:sym typeface="+mn-ea"/>
              </a:rPr>
              <a:t>²</a:t>
            </a:r>
            <a:r>
              <a:rPr lang="zh-CN" sz="2000">
                <a:latin typeface="微软雅黑" panose="020B0503020204020204" charset="-122"/>
                <a:ea typeface="微软雅黑" panose="020B0503020204020204" charset="-122"/>
                <a:cs typeface="微软雅黑" panose="020B0503020204020204" charset="-122"/>
                <a:sym typeface="+mn-ea"/>
              </a:rPr>
              <a:t>的铜芯绝缘导线为宜，常用的橡皮、塑料绝缘导线的安全载流量如表</a:t>
            </a:r>
            <a:r>
              <a:rPr lang="en-US" altLang="zh-CN" sz="2000">
                <a:latin typeface="微软雅黑" panose="020B0503020204020204" charset="-122"/>
                <a:ea typeface="微软雅黑" panose="020B0503020204020204" charset="-122"/>
                <a:cs typeface="微软雅黑" panose="020B0503020204020204" charset="-122"/>
                <a:sym typeface="+mn-ea"/>
              </a:rPr>
              <a:t>8-5</a:t>
            </a:r>
            <a:r>
              <a:rPr lang="zh-CN" sz="2000">
                <a:latin typeface="微软雅黑" panose="020B0503020204020204" charset="-122"/>
                <a:ea typeface="微软雅黑" panose="020B0503020204020204" charset="-122"/>
                <a:cs typeface="微软雅黑" panose="020B0503020204020204" charset="-122"/>
                <a:sym typeface="+mn-ea"/>
              </a:rPr>
              <a:t>所示。</a:t>
            </a:r>
            <a:endParaRPr lang="zh-CN" sz="2000">
              <a:latin typeface="微软雅黑" panose="020B0503020204020204" charset="-122"/>
              <a:ea typeface="微软雅黑" panose="020B0503020204020204" charset="-122"/>
              <a:cs typeface="微软雅黑" panose="020B0503020204020204" charset="-122"/>
            </a:endParaRPr>
          </a:p>
          <a:p>
            <a:pPr marL="457200" indent="-457200" algn="l"/>
            <a:r>
              <a:rPr lang="zh-CN" sz="2000">
                <a:latin typeface="微软雅黑" panose="020B0503020204020204" charset="-122"/>
                <a:ea typeface="微软雅黑" panose="020B0503020204020204" charset="-122"/>
                <a:cs typeface="微软雅黑" panose="020B0503020204020204" charset="-122"/>
                <a:sym typeface="+mn-ea"/>
              </a:rPr>
              <a:t>②布线时应尽量避免导线接头。若必须有接头时，应采用压接或焊接，按导线的连接方法进行，然后用绝缘胶布包缠好。要求导线连接和分支处不应受机械力的作用；穿在管内的导线不允许有接头，必要时尽可能把接头放在接线盒或灯头盒内。</a:t>
            </a:r>
            <a:endParaRPr lang="zh-CN" sz="2000">
              <a:latin typeface="微软雅黑" panose="020B0503020204020204" charset="-122"/>
              <a:ea typeface="微软雅黑" panose="020B0503020204020204" charset="-122"/>
              <a:cs typeface="微软雅黑" panose="020B0503020204020204" charset="-122"/>
            </a:endParaRPr>
          </a:p>
          <a:p>
            <a:pPr marL="457200" indent="-457200" algn="l"/>
            <a:r>
              <a:rPr lang="zh-CN" altLang="en-US" sz="2000">
                <a:latin typeface="微软雅黑" panose="020B0503020204020204" charset="-122"/>
                <a:ea typeface="微软雅黑" panose="020B0503020204020204" charset="-122"/>
                <a:cs typeface="微软雅黑" panose="020B0503020204020204" charset="-122"/>
                <a:sym typeface="+mn-ea"/>
              </a:rPr>
              <a:t>③布线时应水平或垂直敷设。水平敷设时，导线距地面不小于２.５ｍ；垂直敷设时，导线距地面不小于２ｍ。否则，应将导线在钢管内加以保护，以防机械损伤。布线位置应便于检查和维修。</a:t>
            </a:r>
            <a:endParaRPr lang="zh-CN" altLang="en-US" sz="2000">
              <a:latin typeface="微软雅黑" panose="020B0503020204020204" charset="-122"/>
              <a:ea typeface="微软雅黑" panose="020B0503020204020204" charset="-122"/>
              <a:cs typeface="微软雅黑" panose="020B0503020204020204" charset="-122"/>
            </a:endParaRPr>
          </a:p>
          <a:p>
            <a:pPr marL="457200" indent="-457200" algn="l"/>
            <a:r>
              <a:rPr lang="zh-CN" altLang="en-US" sz="2000">
                <a:latin typeface="微软雅黑" panose="020B0503020204020204" charset="-122"/>
                <a:ea typeface="微软雅黑" panose="020B0503020204020204" charset="-122"/>
                <a:cs typeface="微软雅黑" panose="020B0503020204020204" charset="-122"/>
                <a:sym typeface="+mn-ea"/>
              </a:rPr>
              <a:t>④当导线穿过楼板时，应设钢管加以保护，钢管长度应从离楼板面２ｍ高处至楼板下出口处。导线穿墙要用瓷管（塑料管）保护，瓷管两端出线口伸出墙面不小于１０ｍｍ，这样可防止导线与墙壁接触，以免墙壁潮湿而产生漏电等现象。当导线互相交叉时，为避免碰线，在每根导线上套以塑料管或其他绝缘管，并将套管牢靠地固定，不使其移动。</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251460" y="764540"/>
            <a:ext cx="8163560" cy="4399915"/>
          </a:xfrm>
          <a:prstGeom prst="rect">
            <a:avLst/>
          </a:prstGeom>
          <a:noFill/>
          <a:ln w="9525">
            <a:noFill/>
          </a:ln>
        </p:spPr>
        <p:txBody>
          <a:bodyPr wrap="square">
            <a:spAutoFit/>
          </a:bodyPr>
          <a:lstStyle/>
          <a:p>
            <a:pPr indent="266700"/>
            <a:r>
              <a:rPr lang="en-US" altLang="zh-CN" sz="2000">
                <a:solidFill>
                  <a:srgbClr val="FF0000"/>
                </a:solidFill>
                <a:latin typeface="微软雅黑" panose="020B0503020204020204" charset="-122"/>
                <a:ea typeface="微软雅黑" panose="020B0503020204020204" charset="-122"/>
              </a:rPr>
              <a:t>2.</a:t>
            </a:r>
            <a:r>
              <a:rPr lang="zh-CN" sz="2000">
                <a:solidFill>
                  <a:srgbClr val="FF0000"/>
                </a:solidFill>
                <a:latin typeface="微软雅黑" panose="020B0503020204020204" charset="-122"/>
                <a:ea typeface="微软雅黑" panose="020B0503020204020204" charset="-122"/>
              </a:rPr>
              <a:t>护套线布线</a:t>
            </a:r>
            <a:endParaRPr lang="zh-CN" sz="2000">
              <a:latin typeface="微软雅黑" panose="020B0503020204020204" charset="-122"/>
              <a:ea typeface="微软雅黑" panose="020B0503020204020204" charset="-122"/>
            </a:endParaRPr>
          </a:p>
          <a:p>
            <a:r>
              <a:rPr lang="en-US" altLang="zh-CN" sz="2000">
                <a:latin typeface="微软雅黑" panose="020B0503020204020204" charset="-122"/>
                <a:ea typeface="微软雅黑" panose="020B0503020204020204" charset="-122"/>
              </a:rPr>
              <a:t>     </a:t>
            </a:r>
            <a:r>
              <a:rPr lang="zh-CN" sz="2000">
                <a:latin typeface="微软雅黑" panose="020B0503020204020204" charset="-122"/>
                <a:ea typeface="微软雅黑" panose="020B0503020204020204" charset="-122"/>
              </a:rPr>
              <a:t>塑料护套线是一种具有塑料保护层的双芯或多芯绝缘导线，具有防潮、耐酸和耐腐蚀等性能。塑料护套线线路的优点是施工简单、维修方便、外形整齐美观及造价较低，广泛用于住宅楼、办公室等建筑物内，但这种线路中导线的截面积较小，大容量电路不宜采用。</a:t>
            </a:r>
          </a:p>
          <a:p>
            <a:r>
              <a:rPr lang="en-US" altLang="zh-CN" sz="2000">
                <a:solidFill>
                  <a:srgbClr val="FF0000"/>
                </a:solidFill>
                <a:latin typeface="微软雅黑" panose="020B0503020204020204" charset="-122"/>
                <a:ea typeface="微软雅黑" panose="020B0503020204020204" charset="-122"/>
              </a:rPr>
              <a:t>   </a:t>
            </a:r>
            <a:r>
              <a:rPr lang="zh-CN" sz="2000">
                <a:solidFill>
                  <a:srgbClr val="FF0000"/>
                </a:solidFill>
                <a:latin typeface="微软雅黑" panose="020B0503020204020204" charset="-122"/>
                <a:ea typeface="微软雅黑" panose="020B0503020204020204" charset="-122"/>
              </a:rPr>
              <a:t>３</a:t>
            </a:r>
            <a:r>
              <a:rPr lang="en-US" altLang="zh-CN" sz="2000">
                <a:solidFill>
                  <a:srgbClr val="FF0000"/>
                </a:solidFill>
                <a:latin typeface="微软雅黑" panose="020B0503020204020204" charset="-122"/>
                <a:ea typeface="微软雅黑" panose="020B0503020204020204" charset="-122"/>
              </a:rPr>
              <a:t>.</a:t>
            </a:r>
            <a:r>
              <a:rPr lang="zh-CN" sz="2000">
                <a:solidFill>
                  <a:srgbClr val="FF0000"/>
                </a:solidFill>
                <a:latin typeface="微软雅黑" panose="020B0503020204020204" charset="-122"/>
                <a:ea typeface="微软雅黑" panose="020B0503020204020204" charset="-122"/>
              </a:rPr>
              <a:t>线管布线</a:t>
            </a:r>
            <a:endParaRPr lang="zh-CN" sz="2000">
              <a:latin typeface="微软雅黑" panose="020B0503020204020204" charset="-122"/>
              <a:ea typeface="微软雅黑" panose="020B0503020204020204" charset="-122"/>
            </a:endParaRPr>
          </a:p>
          <a:p>
            <a:r>
              <a:rPr lang="en-US" altLang="zh-CN" sz="2000">
                <a:latin typeface="微软雅黑" panose="020B0503020204020204" charset="-122"/>
                <a:ea typeface="微软雅黑" panose="020B0503020204020204" charset="-122"/>
              </a:rPr>
              <a:t>      </a:t>
            </a:r>
            <a:r>
              <a:rPr lang="zh-CN" sz="2000">
                <a:latin typeface="微软雅黑" panose="020B0503020204020204" charset="-122"/>
                <a:ea typeface="微软雅黑" panose="020B0503020204020204" charset="-122"/>
              </a:rPr>
              <a:t>把绝缘导线穿在管内敷设，称为线管布线。这种布线方式比较安全可靠，可避免腐蚀性气体侵蚀和遭受机械损伤，适用于公共建筑和工业厂房中。</a:t>
            </a:r>
          </a:p>
          <a:p>
            <a:r>
              <a:rPr lang="en-US" altLang="zh-CN" sz="2000">
                <a:latin typeface="微软雅黑" panose="020B0503020204020204" charset="-122"/>
                <a:ea typeface="微软雅黑" panose="020B0503020204020204" charset="-122"/>
              </a:rPr>
              <a:t>       </a:t>
            </a:r>
            <a:r>
              <a:rPr lang="zh-CN" sz="2000">
                <a:latin typeface="微软雅黑" panose="020B0503020204020204" charset="-122"/>
                <a:ea typeface="微软雅黑" panose="020B0503020204020204" charset="-122"/>
              </a:rPr>
              <a:t>线管布线有明装式和暗装式两种。明装式要求布管横平竖直、整齐美观；暗装式要求线管短、弯头少。常用线管有钢管和硬塑料管，钢管线路具有较好的防潮、防火和防爆等特性，硬塑料管线路具有较好的防潮和抗酸碱腐蚀等特性，两者都有较好的抗外界机械损伤的性能，是一种比较安全可靠的线路结构，但造价较高，维修不甚方便。</a:t>
            </a:r>
            <a:endParaRPr lang="zh-CN" altLang="en-US" sz="2000">
              <a:latin typeface="微软雅黑" panose="020B0503020204020204" charset="-122"/>
              <a:ea typeface="微软雅黑" panose="020B050302020402020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395605" y="908685"/>
            <a:ext cx="7720330" cy="4399915"/>
          </a:xfrm>
          <a:prstGeom prst="rect">
            <a:avLst/>
          </a:prstGeom>
          <a:noFill/>
          <a:ln w="9525">
            <a:noFill/>
          </a:ln>
        </p:spPr>
        <p:txBody>
          <a:bodyPr wrap="square">
            <a:spAutoFit/>
          </a:bodyPr>
          <a:lstStyle/>
          <a:p>
            <a:pPr indent="262890"/>
            <a:r>
              <a:rPr lang="zh-CN" sz="2000" b="1">
                <a:solidFill>
                  <a:srgbClr val="FF0000"/>
                </a:solidFill>
                <a:latin typeface="微软雅黑" panose="020B0503020204020204" charset="-122"/>
                <a:ea typeface="微软雅黑" panose="020B0503020204020204" charset="-122"/>
                <a:cs typeface="方正准圆_GBK" charset="0"/>
              </a:rPr>
              <a:t>二、室内用电</a:t>
            </a:r>
            <a:endParaRPr lang="zh-CN" sz="2000">
              <a:latin typeface="微软雅黑" panose="020B0503020204020204" charset="-122"/>
              <a:ea typeface="微软雅黑" panose="020B0503020204020204" charset="-122"/>
            </a:endParaRPr>
          </a:p>
          <a:p>
            <a:r>
              <a:rPr lang="zh-CN" sz="2000">
                <a:latin typeface="微软雅黑" panose="020B0503020204020204" charset="-122"/>
                <a:ea typeface="微软雅黑" panose="020B0503020204020204" charset="-122"/>
              </a:rPr>
              <a:t>随着家庭生活的电器化和智能化，家庭用电量也随之大幅度上升，人们对家庭用电的安全、舒适、经济、可靠、维护、检修等各方面的要求越来越高，因此优化分配电路负荷、合理设计室内用电线路也成为家庭装饰的重要内容。</a:t>
            </a:r>
          </a:p>
          <a:p>
            <a:r>
              <a:rPr lang="zh-CN" sz="2000">
                <a:solidFill>
                  <a:srgbClr val="FF0000"/>
                </a:solidFill>
                <a:latin typeface="微软雅黑" panose="020B0503020204020204" charset="-122"/>
                <a:ea typeface="微软雅黑" panose="020B0503020204020204" charset="-122"/>
              </a:rPr>
              <a:t>１、家庭用电线路分类</a:t>
            </a:r>
            <a:endParaRPr lang="zh-CN" sz="2000">
              <a:latin typeface="微软雅黑" panose="020B0503020204020204" charset="-122"/>
              <a:ea typeface="微软雅黑" panose="020B0503020204020204" charset="-122"/>
            </a:endParaRPr>
          </a:p>
          <a:p>
            <a:r>
              <a:rPr lang="zh-CN" sz="2000">
                <a:latin typeface="微软雅黑" panose="020B0503020204020204" charset="-122"/>
                <a:ea typeface="微软雅黑" panose="020B0503020204020204" charset="-122"/>
              </a:rPr>
              <a:t>根据目前家居户型及家用电器的增长率综合分析，现代家庭住宅用电一般应分五路较为合适。这五路是：空调专用线路（一只空调一路）、厨房用电线路、卫生间用电线路、普通照明用电线路、普通插座用电线路。可有效地避免空调起动时造成的其他电器电压过低、电流不稳定的弊端，又方便了局部区域性用电线路的检修，一旦其中某一路跳闸，不会影响其他线路正常使用。因此从功能性、经济性、实用性等方面分析，家庭用电的五路以上分线方案是较为科学合理的。</a:t>
            </a:r>
            <a:endParaRPr lang="zh-CN" altLang="en-US" sz="2000">
              <a:latin typeface="微软雅黑" panose="020B0503020204020204" charset="-122"/>
              <a:ea typeface="微软雅黑" panose="020B050302020402020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107315" y="692785"/>
            <a:ext cx="8387080" cy="4399915"/>
          </a:xfrm>
          <a:prstGeom prst="rect">
            <a:avLst/>
          </a:prstGeom>
          <a:noFill/>
          <a:ln w="9525">
            <a:noFill/>
          </a:ln>
        </p:spPr>
        <p:txBody>
          <a:bodyPr wrap="square">
            <a:spAutoFit/>
          </a:bodyPr>
          <a:lstStyle/>
          <a:p>
            <a:pPr indent="266700"/>
            <a:r>
              <a:rPr lang="en-US" sz="2000">
                <a:solidFill>
                  <a:srgbClr val="FF0000"/>
                </a:solidFill>
                <a:latin typeface="微软雅黑" panose="020B0503020204020204" charset="-122"/>
                <a:ea typeface="微软雅黑" panose="020B0503020204020204" charset="-122"/>
                <a:cs typeface="微软雅黑" panose="020B0503020204020204" charset="-122"/>
              </a:rPr>
              <a:t>2</a:t>
            </a:r>
            <a:r>
              <a:rPr lang="zh-CN" sz="2000">
                <a:solidFill>
                  <a:srgbClr val="FF0000"/>
                </a:solidFill>
                <a:latin typeface="微软雅黑" panose="020B0503020204020204" charset="-122"/>
                <a:ea typeface="微软雅黑" panose="020B0503020204020204" charset="-122"/>
                <a:cs typeface="微软雅黑" panose="020B0503020204020204" charset="-122"/>
              </a:rPr>
              <a:t>、家庭用电基本控制原理</a:t>
            </a:r>
            <a:endParaRPr lang="zh-CN" sz="2000">
              <a:latin typeface="微软雅黑" panose="020B0503020204020204" charset="-122"/>
              <a:ea typeface="微软雅黑" panose="020B0503020204020204" charset="-122"/>
              <a:cs typeface="微软雅黑" panose="020B0503020204020204" charset="-122"/>
            </a:endParaRP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家庭用电线路一般包含几个常见的用电设备，即单相电度表（计量），闸刀开关（总电源），熔断器（保护），插座（用于电视、冰箱、空调等家用电器），开关（一个单联开关控制、两个双联开关双控），白炽灯、荧光灯（照明）。家庭用电线路的原理如图</a:t>
            </a:r>
            <a:r>
              <a:rPr lang="en-US" sz="2000">
                <a:latin typeface="微软雅黑" panose="020B0503020204020204" charset="-122"/>
                <a:ea typeface="微软雅黑" panose="020B0503020204020204" charset="-122"/>
                <a:cs typeface="微软雅黑" panose="020B0503020204020204" charset="-122"/>
              </a:rPr>
              <a:t>8-27</a:t>
            </a:r>
            <a:r>
              <a:rPr lang="zh-CN" sz="2000">
                <a:latin typeface="微软雅黑" panose="020B0503020204020204" charset="-122"/>
                <a:ea typeface="微软雅黑" panose="020B0503020204020204" charset="-122"/>
                <a:cs typeface="微软雅黑" panose="020B0503020204020204" charset="-122"/>
              </a:rPr>
              <a:t>所示。</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照明装置的安装要求。</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照明装置的安装要求可概括成八个字：正规、合理、牢固、整齐。</a:t>
            </a:r>
          </a:p>
          <a:p>
            <a:r>
              <a:rPr lang="zh-CN" sz="2000">
                <a:latin typeface="微软雅黑" panose="020B0503020204020204" charset="-122"/>
                <a:ea typeface="微软雅黑" panose="020B0503020204020204" charset="-122"/>
                <a:cs typeface="微软雅黑" panose="020B0503020204020204" charset="-122"/>
              </a:rPr>
              <a:t>正规：是指各种灯具、开关、插座及所有附件必须按照有关规定和要求进行安装。</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合理：是指选用的各种照明器具必须正确、适用、经济、可靠，安装的位置应符合实际需要，使用要方便。</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牢固：是指各种照明器具安装得牢固可靠，使用安全。</a:t>
            </a:r>
          </a:p>
          <a:p>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整齐：是指同一使用环境和同一要求的照明器具要安装得平齐竖直，品种规格要整齐统</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251460" y="476250"/>
            <a:ext cx="8177530" cy="5015865"/>
          </a:xfrm>
          <a:prstGeom prst="rect">
            <a:avLst/>
          </a:prstGeom>
          <a:noFill/>
          <a:ln w="9525">
            <a:noFill/>
          </a:ln>
        </p:spPr>
        <p:txBody>
          <a:bodyPr wrap="square">
            <a:spAutoFit/>
          </a:bodyPr>
          <a:lstStyle/>
          <a:p>
            <a:pPr indent="262890"/>
            <a:r>
              <a:rPr lang="zh-CN" sz="2000" b="1">
                <a:solidFill>
                  <a:srgbClr val="FF0000"/>
                </a:solidFill>
                <a:latin typeface="微软雅黑" panose="020B0503020204020204" charset="-122"/>
                <a:ea typeface="微软雅黑" panose="020B0503020204020204" charset="-122"/>
                <a:cs typeface="微软雅黑" panose="020B0503020204020204" charset="-122"/>
              </a:rPr>
              <a:t>三、室内常用照明安装</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我国目前最常用的电光源主要有白炽灯、日光灯、高压汞灯、节能灯、卤素灯、</a:t>
            </a:r>
            <a:r>
              <a:rPr lang="en-US" sz="2000">
                <a:latin typeface="微软雅黑" panose="020B0503020204020204" charset="-122"/>
                <a:ea typeface="微软雅黑" panose="020B0503020204020204" charset="-122"/>
                <a:cs typeface="微软雅黑" panose="020B0503020204020204" charset="-122"/>
              </a:rPr>
              <a:t>LED</a:t>
            </a:r>
            <a:r>
              <a:rPr lang="zh-CN" sz="2000">
                <a:latin typeface="微软雅黑" panose="020B0503020204020204" charset="-122"/>
                <a:ea typeface="微软雅黑" panose="020B0503020204020204" charset="-122"/>
                <a:cs typeface="微软雅黑" panose="020B0503020204020204" charset="-122"/>
              </a:rPr>
              <a:t>灯等几种类型。</a:t>
            </a:r>
            <a:endParaRPr lang="en-US" sz="2000">
              <a:latin typeface="微软雅黑" panose="020B0503020204020204" charset="-122"/>
              <a:ea typeface="微软雅黑" panose="020B0503020204020204" charset="-122"/>
              <a:cs typeface="微软雅黑" panose="020B0503020204020204" charset="-122"/>
            </a:endParaRPr>
          </a:p>
          <a:p>
            <a:r>
              <a:rPr lang="en-US" sz="2000">
                <a:solidFill>
                  <a:srgbClr val="FF0000"/>
                </a:solidFill>
                <a:latin typeface="微软雅黑" panose="020B0503020204020204" charset="-122"/>
                <a:ea typeface="微软雅黑" panose="020B0503020204020204" charset="-122"/>
                <a:cs typeface="微软雅黑" panose="020B0503020204020204" charset="-122"/>
              </a:rPr>
              <a:t>1</a:t>
            </a:r>
            <a:r>
              <a:rPr lang="zh-CN" sz="2000">
                <a:solidFill>
                  <a:srgbClr val="FF0000"/>
                </a:solidFill>
                <a:latin typeface="微软雅黑" panose="020B0503020204020204" charset="-122"/>
                <a:ea typeface="微软雅黑" panose="020B0503020204020204" charset="-122"/>
                <a:cs typeface="微软雅黑" panose="020B0503020204020204" charset="-122"/>
              </a:rPr>
              <a:t>、白炽灯</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白炽灯泡分为卡口和螺旋式两种形式，它具有结构简单、价格低廉、光色柔和、显色性好，使用方便，便于维修，可适用于各种场所等优点。但发光效率低，寿命短，其寿命通常只有</a:t>
            </a:r>
            <a:r>
              <a:rPr lang="en-US" sz="2000">
                <a:latin typeface="微软雅黑" panose="020B0503020204020204" charset="-122"/>
                <a:ea typeface="微软雅黑" panose="020B0503020204020204" charset="-122"/>
                <a:cs typeface="微软雅黑" panose="020B0503020204020204" charset="-122"/>
              </a:rPr>
              <a:t>1000</a:t>
            </a:r>
            <a:r>
              <a:rPr lang="zh-CN" sz="2000">
                <a:latin typeface="微软雅黑" panose="020B0503020204020204" charset="-122"/>
                <a:ea typeface="微软雅黑" panose="020B0503020204020204" charset="-122"/>
                <a:cs typeface="微软雅黑" panose="020B0503020204020204" charset="-122"/>
              </a:rPr>
              <a:t>小时左右。</a:t>
            </a:r>
          </a:p>
          <a:p>
            <a:r>
              <a:rPr lang="zh-CN" sz="2000">
                <a:latin typeface="微软雅黑" panose="020B0503020204020204" charset="-122"/>
                <a:ea typeface="微软雅黑" panose="020B0503020204020204" charset="-122"/>
                <a:cs typeface="微软雅黑" panose="020B0503020204020204" charset="-122"/>
              </a:rPr>
              <a:t>白炽灯结构简单，使用可靠，价格低廉，电路便于安装和维修，应用较广。</a:t>
            </a:r>
            <a:endParaRPr lang="en-US"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(1）灯具的选用与安装</a:t>
            </a:r>
          </a:p>
          <a:p>
            <a:r>
              <a:rPr lang="en-US" sz="2000">
                <a:latin typeface="微软雅黑" panose="020B0503020204020204" charset="-122"/>
                <a:ea typeface="微软雅黑" panose="020B0503020204020204" charset="-122"/>
                <a:cs typeface="微软雅黑" panose="020B0503020204020204" charset="-122"/>
                <a:sym typeface="+mn-ea"/>
              </a:rPr>
              <a:t>①</a:t>
            </a:r>
            <a:r>
              <a:rPr lang="zh-CN" sz="2000">
                <a:latin typeface="微软雅黑" panose="020B0503020204020204" charset="-122"/>
                <a:ea typeface="微软雅黑" panose="020B0503020204020204" charset="-122"/>
                <a:cs typeface="微软雅黑" panose="020B0503020204020204" charset="-122"/>
              </a:rPr>
              <a:t>灯泡。</a:t>
            </a:r>
          </a:p>
          <a:p>
            <a:r>
              <a:rPr lang="zh-CN" sz="2000">
                <a:latin typeface="微软雅黑" panose="020B0503020204020204" charset="-122"/>
                <a:ea typeface="微软雅黑" panose="020B0503020204020204" charset="-122"/>
                <a:cs typeface="微软雅黑" panose="020B0503020204020204" charset="-122"/>
                <a:sym typeface="+mn-ea"/>
              </a:rPr>
              <a:t>②</a:t>
            </a:r>
            <a:r>
              <a:rPr lang="zh-CN" sz="2000">
                <a:latin typeface="微软雅黑" panose="020B0503020204020204" charset="-122"/>
                <a:ea typeface="微软雅黑" panose="020B0503020204020204" charset="-122"/>
                <a:cs typeface="微软雅黑" panose="020B0503020204020204" charset="-122"/>
              </a:rPr>
              <a:t>灯座。</a:t>
            </a:r>
          </a:p>
          <a:p>
            <a:r>
              <a:rPr lang="zh-CN" sz="2000">
                <a:latin typeface="微软雅黑" panose="020B0503020204020204" charset="-122"/>
                <a:ea typeface="微软雅黑" panose="020B0503020204020204" charset="-122"/>
                <a:cs typeface="微软雅黑" panose="020B0503020204020204" charset="-122"/>
              </a:rPr>
              <a:t>插口灯座上两个接线端子，可任意连接上述两个线头。但是螺口灯座上的接线端子，为了使用安全，切不可任意乱接，必须把中性线线头连接在连通螺纹圈的接线端子上，而把来自开关的连接线线头，连接在连通中心铜簧片的接线端子上。</a:t>
            </a:r>
            <a:endParaRPr lang="zh-CN" altLang="en-US" sz="20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文本框 114"/>
          <p:cNvSpPr txBox="1"/>
          <p:nvPr/>
        </p:nvSpPr>
        <p:spPr>
          <a:xfrm>
            <a:off x="395605" y="548640"/>
            <a:ext cx="7907020" cy="2861310"/>
          </a:xfrm>
          <a:prstGeom prst="rect">
            <a:avLst/>
          </a:prstGeom>
          <a:noFill/>
          <a:ln w="9525">
            <a:noFill/>
          </a:ln>
        </p:spPr>
        <p:txBody>
          <a:bodyPr wrap="square">
            <a:spAutoFit/>
          </a:bodyPr>
          <a:lstStyle/>
          <a:p>
            <a:pPr indent="266700"/>
            <a:r>
              <a:rPr lang="zh-CN" altLang="en-US" sz="2000">
                <a:solidFill>
                  <a:srgbClr val="FF0000"/>
                </a:solidFill>
                <a:latin typeface="微软雅黑" panose="020B0503020204020204" charset="-122"/>
                <a:ea typeface="微软雅黑" panose="020B0503020204020204" charset="-122"/>
                <a:cs typeface="微软雅黑" panose="020B0503020204020204" charset="-122"/>
              </a:rPr>
              <a:t>（</a:t>
            </a:r>
            <a:r>
              <a:rPr lang="en-US" sz="2000">
                <a:solidFill>
                  <a:srgbClr val="FF0000"/>
                </a:solidFill>
                <a:latin typeface="微软雅黑" panose="020B0503020204020204" charset="-122"/>
                <a:ea typeface="微软雅黑" panose="020B0503020204020204" charset="-122"/>
                <a:cs typeface="微软雅黑" panose="020B0503020204020204" charset="-122"/>
              </a:rPr>
              <a:t>2</a:t>
            </a:r>
            <a:r>
              <a:rPr lang="zh-CN" sz="2000">
                <a:solidFill>
                  <a:srgbClr val="FF0000"/>
                </a:solidFill>
                <a:latin typeface="微软雅黑" panose="020B0503020204020204" charset="-122"/>
                <a:ea typeface="微软雅黑" panose="020B0503020204020204" charset="-122"/>
                <a:cs typeface="微软雅黑" panose="020B0503020204020204" charset="-122"/>
              </a:rPr>
              <a:t>）开关的选用与安装</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开关的分类品种很多，按应用结构分单联和双联两种。</a:t>
            </a:r>
          </a:p>
          <a:p>
            <a:r>
              <a:rPr lang="zh-CN" sz="2000">
                <a:latin typeface="微软雅黑" panose="020B0503020204020204" charset="-122"/>
                <a:ea typeface="微软雅黑" panose="020B0503020204020204" charset="-122"/>
                <a:cs typeface="微软雅黑" panose="020B0503020204020204" charset="-122"/>
              </a:rPr>
              <a:t>单联开关内的两个接线端子，一个与电源线路中的一根相线连接，另一个接至灯座的一个接线端子。</a:t>
            </a:r>
          </a:p>
          <a:p>
            <a:r>
              <a:rPr lang="zh-CN" sz="2000">
                <a:latin typeface="微软雅黑" panose="020B0503020204020204" charset="-122"/>
                <a:ea typeface="微软雅黑" panose="020B0503020204020204" charset="-122"/>
                <a:cs typeface="微软雅黑" panose="020B0503020204020204" charset="-122"/>
              </a:rPr>
              <a:t>双联开关内有三个接线端子，中间一个端子为公共端，与电源相线连接，另两个是与灯座相连的接线端子。</a:t>
            </a:r>
          </a:p>
          <a:p>
            <a:r>
              <a:rPr lang="zh-CN" sz="2000">
                <a:latin typeface="微软雅黑" panose="020B0503020204020204" charset="-122"/>
                <a:ea typeface="微软雅黑" panose="020B0503020204020204" charset="-122"/>
                <a:cs typeface="微软雅黑" panose="020B0503020204020204" charset="-122"/>
              </a:rPr>
              <a:t>两个开关控制一盏灯时，如图</a:t>
            </a:r>
            <a:r>
              <a:rPr lang="en-US" sz="2000">
                <a:latin typeface="微软雅黑" panose="020B0503020204020204" charset="-122"/>
                <a:ea typeface="微软雅黑" panose="020B0503020204020204" charset="-122"/>
                <a:cs typeface="微软雅黑" panose="020B0503020204020204" charset="-122"/>
              </a:rPr>
              <a:t>8-28</a:t>
            </a:r>
            <a:r>
              <a:rPr lang="zh-CN" sz="2000">
                <a:latin typeface="微软雅黑" panose="020B0503020204020204" charset="-122"/>
                <a:ea typeface="微软雅黑" panose="020B0503020204020204" charset="-122"/>
                <a:cs typeface="微软雅黑" panose="020B0503020204020204" charset="-122"/>
              </a:rPr>
              <a:t>所示。一个开关接线端子中间公共端与电源相线连接，另一个开关接线端子中间公共端与灯座中心铜簧片的接线端子连接，两个开关剩余的接线端子需要相互并联。</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1187450" y="3356610"/>
            <a:ext cx="6079490" cy="290893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文本框 115"/>
          <p:cNvSpPr txBox="1"/>
          <p:nvPr/>
        </p:nvSpPr>
        <p:spPr>
          <a:xfrm>
            <a:off x="539750" y="1916430"/>
            <a:ext cx="8065770" cy="3169285"/>
          </a:xfrm>
          <a:prstGeom prst="rect">
            <a:avLst/>
          </a:prstGeom>
          <a:noFill/>
          <a:ln w="9525">
            <a:noFill/>
          </a:ln>
        </p:spPr>
        <p:txBody>
          <a:bodyPr wrap="square">
            <a:spAutoFit/>
          </a:bodyPr>
          <a:lstStyle/>
          <a:p>
            <a:pPr marL="228600" indent="-228600"/>
            <a:r>
              <a:rPr lang="en-US" altLang="zh-CN"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1、</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人体触电的类型有哪些?若发生应如何紧急处理?</a:t>
            </a:r>
          </a:p>
          <a:p>
            <a:r>
              <a:rPr lang="zh-CN" sz="2000">
                <a:latin typeface="微软雅黑" panose="020B0503020204020204" charset="-122"/>
                <a:ea typeface="微软雅黑" panose="020B0503020204020204" charset="-122"/>
                <a:cs typeface="微软雅黑" panose="020B0503020204020204" charset="-122"/>
              </a:rPr>
              <a:t>2、</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在触电急救中如何使触电者迅速脱离电源</a:t>
            </a:r>
            <a:r>
              <a:rPr lang="en-US"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3、</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触电急救中实施心肺复苏,如何正确进行人工呼吸及胸外按压？</a:t>
            </a:r>
          </a:p>
          <a:p>
            <a:r>
              <a:rPr lang="zh-CN" sz="2000">
                <a:latin typeface="微软雅黑" panose="020B0503020204020204" charset="-122"/>
                <a:ea typeface="微软雅黑" panose="020B0503020204020204" charset="-122"/>
                <a:cs typeface="微软雅黑" panose="020B0503020204020204" charset="-122"/>
              </a:rPr>
              <a:t>4、</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常用电工工具有哪些?各有什么用途?</a:t>
            </a:r>
          </a:p>
          <a:p>
            <a:r>
              <a:rPr lang="zh-CN" sz="2000">
                <a:latin typeface="微软雅黑" panose="020B0503020204020204" charset="-122"/>
                <a:ea typeface="微软雅黑" panose="020B0503020204020204" charset="-122"/>
                <a:cs typeface="微软雅黑" panose="020B0503020204020204" charset="-122"/>
              </a:rPr>
              <a:t>5、</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低压验电笔的基本构造是怎样的?使用时应注意哪些事项?</a:t>
            </a:r>
          </a:p>
          <a:p>
            <a:r>
              <a:rPr lang="zh-CN" sz="2000">
                <a:latin typeface="微软雅黑" panose="020B0503020204020204" charset="-122"/>
                <a:ea typeface="微软雅黑" panose="020B0503020204020204" charset="-122"/>
                <a:cs typeface="微软雅黑" panose="020B0503020204020204" charset="-122"/>
              </a:rPr>
              <a:t>6、</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叙述兆欧表的工作原理。使用兆欧表应注意哪些问题</a:t>
            </a:r>
            <a:r>
              <a:rPr lang="en-US"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7、</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电能表的工作原理是什么?它是如何接线的?</a:t>
            </a:r>
          </a:p>
          <a:p>
            <a:r>
              <a:rPr lang="zh-CN" sz="2000">
                <a:latin typeface="微软雅黑" panose="020B0503020204020204" charset="-122"/>
                <a:ea typeface="微软雅黑" panose="020B0503020204020204" charset="-122"/>
                <a:cs typeface="微软雅黑" panose="020B0503020204020204" charset="-122"/>
              </a:rPr>
              <a:t>8、</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指针式万用表如何读数</a:t>
            </a:r>
            <a:r>
              <a:rPr lang="en-US" sz="2000">
                <a:latin typeface="微软雅黑" panose="020B0503020204020204" charset="-122"/>
                <a:ea typeface="微软雅黑" panose="020B0503020204020204" charset="-122"/>
                <a:cs typeface="微软雅黑" panose="020B0503020204020204" charset="-122"/>
              </a:rPr>
              <a:t>?</a:t>
            </a:r>
            <a:endParaRPr lang="zh-CN" sz="2000">
              <a:latin typeface="微软雅黑" panose="020B0503020204020204" charset="-122"/>
              <a:ea typeface="微软雅黑" panose="020B0503020204020204" charset="-122"/>
              <a:cs typeface="微软雅黑" panose="020B0503020204020204" charset="-122"/>
            </a:endParaRPr>
          </a:p>
          <a:p>
            <a:r>
              <a:rPr lang="zh-CN" sz="2000">
                <a:latin typeface="微软雅黑" panose="020B0503020204020204" charset="-122"/>
                <a:ea typeface="微软雅黑" panose="020B0503020204020204" charset="-122"/>
                <a:cs typeface="微软雅黑" panose="020B0503020204020204" charset="-122"/>
              </a:rPr>
              <a:t>9、</a:t>
            </a:r>
            <a:r>
              <a:rPr lang="en-US" sz="2000">
                <a:latin typeface="微软雅黑" panose="020B0503020204020204" charset="-122"/>
                <a:ea typeface="微软雅黑" panose="020B0503020204020204" charset="-122"/>
                <a:cs typeface="微软雅黑" panose="020B0503020204020204" charset="-122"/>
              </a:rPr>
              <a:t> </a:t>
            </a:r>
            <a:r>
              <a:rPr lang="zh-CN" sz="2000">
                <a:latin typeface="微软雅黑" panose="020B0503020204020204" charset="-122"/>
                <a:ea typeface="微软雅黑" panose="020B0503020204020204" charset="-122"/>
                <a:cs typeface="微软雅黑" panose="020B0503020204020204" charset="-122"/>
              </a:rPr>
              <a:t>恢复导线绝缘层应掌握哪些基本方法？</a:t>
            </a:r>
          </a:p>
          <a:p>
            <a:pPr marL="228600" indent="-228600"/>
            <a:r>
              <a:rPr lang="zh-CN" sz="2000">
                <a:latin typeface="微软雅黑" panose="020B0503020204020204" charset="-122"/>
                <a:ea typeface="微软雅黑" panose="020B0503020204020204" charset="-122"/>
                <a:cs typeface="微软雅黑" panose="020B0503020204020204" charset="-122"/>
              </a:rPr>
              <a:t> </a:t>
            </a:r>
            <a:r>
              <a:rPr lang="en-US" altLang="zh-CN" sz="2000">
                <a:latin typeface="微软雅黑" panose="020B0503020204020204" charset="-122"/>
                <a:ea typeface="微软雅黑" panose="020B0503020204020204" charset="-122"/>
                <a:cs typeface="微软雅黑" panose="020B0503020204020204" charset="-122"/>
              </a:rPr>
              <a:t> 10</a:t>
            </a:r>
            <a:r>
              <a:rPr lang="zh-CN" altLang="en-US" sz="2000">
                <a:latin typeface="微软雅黑" panose="020B0503020204020204" charset="-122"/>
                <a:ea typeface="微软雅黑" panose="020B0503020204020204" charset="-122"/>
                <a:cs typeface="微软雅黑" panose="020B0503020204020204" charset="-122"/>
              </a:rPr>
              <a:t>、</a:t>
            </a:r>
            <a:r>
              <a:rPr lang="zh-CN" sz="2000">
                <a:latin typeface="微软雅黑" panose="020B0503020204020204" charset="-122"/>
                <a:ea typeface="微软雅黑" panose="020B0503020204020204" charset="-122"/>
                <a:cs typeface="微软雅黑" panose="020B0503020204020204" charset="-122"/>
              </a:rPr>
              <a:t>查阅资料,设计、安装一个用3个开关，控制1盏白炽灯的电路。</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83260" y="1052830"/>
            <a:ext cx="4070350" cy="521970"/>
          </a:xfrm>
          <a:prstGeom prst="rect">
            <a:avLst/>
          </a:prstGeom>
          <a:noFill/>
          <a:ln w="9525">
            <a:noFill/>
          </a:ln>
        </p:spPr>
        <p:txBody>
          <a:bodyPr wrap="square">
            <a:spAutoFit/>
          </a:bodyPr>
          <a:lstStyle/>
          <a:p>
            <a:pPr indent="355600" algn="ctr"/>
            <a:r>
              <a:rPr lang="zh-CN" altLang="en-US" sz="2800">
                <a:solidFill>
                  <a:srgbClr val="FF0000"/>
                </a:solidFill>
                <a:latin typeface="微软雅黑" panose="020B0503020204020204" charset="-122"/>
                <a:ea typeface="微软雅黑" panose="020B0503020204020204" charset="-122"/>
              </a:rPr>
              <a:t>学习单元八能力测试</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5560" y="476567"/>
            <a:ext cx="5080000" cy="521970"/>
          </a:xfrm>
          <a:prstGeom prst="rect">
            <a:avLst/>
          </a:prstGeom>
          <a:noFill/>
          <a:ln w="9525">
            <a:noFill/>
          </a:ln>
        </p:spPr>
        <p:txBody>
          <a:bodyPr>
            <a:spAutoFit/>
          </a:bodyPr>
          <a:lstStyle/>
          <a:p>
            <a:r>
              <a:rPr lang="en-US" sz="2800" b="1">
                <a:solidFill>
                  <a:srgbClr val="FF0000"/>
                </a:solidFill>
                <a:latin typeface="微软雅黑" panose="020B0503020204020204" charset="-122"/>
                <a:ea typeface="微软雅黑" panose="020B0503020204020204" charset="-122"/>
                <a:cs typeface="微软雅黑" panose="020B0503020204020204" charset="-122"/>
              </a:rPr>
              <a:t>1</a:t>
            </a:r>
            <a:r>
              <a:rPr lang="zh-CN" sz="2800" b="1">
                <a:solidFill>
                  <a:srgbClr val="FF0000"/>
                </a:solidFill>
                <a:latin typeface="微软雅黑" panose="020B0503020204020204" charset="-122"/>
                <a:ea typeface="微软雅黑" panose="020B0503020204020204" charset="-122"/>
                <a:cs typeface="微软雅黑" panose="020B0503020204020204" charset="-122"/>
              </a:rPr>
              <a:t>、人体触电的种类</a:t>
            </a:r>
            <a:endParaRPr lang="zh-CN" altLang="en-US" sz="2800" b="1">
              <a:solidFill>
                <a:srgbClr val="FF000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p:nvPr/>
        </p:nvPicPr>
        <p:blipFill>
          <a:blip r:embed="rId2" cstate="print"/>
          <a:stretch>
            <a:fillRect/>
          </a:stretch>
        </p:blipFill>
        <p:spPr>
          <a:xfrm>
            <a:off x="395605" y="3429000"/>
            <a:ext cx="8170545" cy="1948180"/>
          </a:xfrm>
          <a:prstGeom prst="rect">
            <a:avLst/>
          </a:prstGeom>
          <a:noFill/>
          <a:ln w="9525">
            <a:noFill/>
          </a:ln>
        </p:spPr>
      </p:pic>
      <p:sp>
        <p:nvSpPr>
          <p:cNvPr id="101" name="文本框 100"/>
          <p:cNvSpPr txBox="1"/>
          <p:nvPr/>
        </p:nvSpPr>
        <p:spPr>
          <a:xfrm>
            <a:off x="251460" y="908685"/>
            <a:ext cx="8653145" cy="2306955"/>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）单相触电。当人站在地面上或其他接地体上，人体的某一部位触及一相带电体时，电流通过人体流入大地</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或中性线</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，这种触电方式称为单相触电。如图</a:t>
            </a:r>
            <a:r>
              <a:rPr lang="en-US" sz="2400">
                <a:latin typeface="微软雅黑" panose="020B0503020204020204" charset="-122"/>
                <a:ea typeface="微软雅黑" panose="020B0503020204020204" charset="-122"/>
                <a:cs typeface="微软雅黑" panose="020B0503020204020204" charset="-122"/>
              </a:rPr>
              <a:t>8-1-1</a:t>
            </a:r>
            <a:r>
              <a:rPr lang="zh-CN" sz="2400">
                <a:latin typeface="微软雅黑" panose="020B0503020204020204" charset="-122"/>
                <a:ea typeface="微软雅黑" panose="020B0503020204020204" charset="-122"/>
                <a:cs typeface="微软雅黑" panose="020B0503020204020204" charset="-122"/>
              </a:rPr>
              <a:t>所示。图</a:t>
            </a:r>
            <a:r>
              <a:rPr lang="en-US" sz="2400">
                <a:latin typeface="微软雅黑" panose="020B0503020204020204" charset="-122"/>
                <a:ea typeface="微软雅黑" panose="020B0503020204020204" charset="-122"/>
                <a:cs typeface="微软雅黑" panose="020B0503020204020204" charset="-122"/>
              </a:rPr>
              <a:t>8-1</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a</a:t>
            </a:r>
            <a:r>
              <a:rPr lang="zh-CN" sz="2400">
                <a:latin typeface="微软雅黑" panose="020B0503020204020204" charset="-122"/>
                <a:ea typeface="微软雅黑" panose="020B0503020204020204" charset="-122"/>
                <a:cs typeface="微软雅黑" panose="020B0503020204020204" charset="-122"/>
              </a:rPr>
              <a:t>）为电源中性点接地运行方式时，单相的触电电流途径。图</a:t>
            </a:r>
            <a:r>
              <a:rPr lang="en-US" sz="2400">
                <a:latin typeface="微软雅黑" panose="020B0503020204020204" charset="-122"/>
                <a:ea typeface="微软雅黑" panose="020B0503020204020204" charset="-122"/>
                <a:cs typeface="微软雅黑" panose="020B0503020204020204" charset="-122"/>
              </a:rPr>
              <a:t>8-1</a:t>
            </a:r>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b</a:t>
            </a:r>
            <a:r>
              <a:rPr lang="zh-CN" sz="2400">
                <a:latin typeface="微软雅黑" panose="020B0503020204020204" charset="-122"/>
                <a:ea typeface="微软雅黑" panose="020B0503020204020204" charset="-122"/>
                <a:cs typeface="微软雅黑" panose="020B0503020204020204" charset="-122"/>
              </a:rPr>
              <a:t>）为中性点不接地的单相触电情况。一般情况下，接地电网里的单相触电比不接地电网里的危险性大。</a:t>
            </a:r>
            <a:endParaRPr lang="zh-CN" altLang="en-US" sz="24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74115" y="5590540"/>
            <a:ext cx="6520180" cy="645160"/>
          </a:xfrm>
          <a:prstGeom prst="rect">
            <a:avLst/>
          </a:prstGeom>
          <a:noFill/>
        </p:spPr>
        <p:txBody>
          <a:bodyPr wrap="none" rtlCol="0" anchor="t">
            <a:spAutoFit/>
          </a:bodyPr>
          <a:lstStyle/>
          <a:p>
            <a:pPr indent="266700" algn="ctr"/>
            <a:r>
              <a:rPr lang="zh-CN" b="1">
                <a:latin typeface="等线" panose="02010600030101010101" charset="-122"/>
                <a:sym typeface="+mn-ea"/>
              </a:rPr>
              <a:t>（</a:t>
            </a:r>
            <a:r>
              <a:rPr lang="en-US" b="1">
                <a:latin typeface="等线" panose="02010600030101010101" charset="-122"/>
                <a:sym typeface="+mn-ea"/>
              </a:rPr>
              <a:t>a</a:t>
            </a:r>
            <a:r>
              <a:rPr lang="zh-CN" b="1">
                <a:latin typeface="等线" panose="02010600030101010101" charset="-122"/>
                <a:sym typeface="+mn-ea"/>
              </a:rPr>
              <a:t>）中性点直接接地 </a:t>
            </a:r>
            <a:r>
              <a:rPr lang="en-US" b="1">
                <a:latin typeface="等线" panose="02010600030101010101" charset="-122"/>
                <a:sym typeface="+mn-ea"/>
              </a:rPr>
              <a:t>                      </a:t>
            </a:r>
            <a:r>
              <a:rPr lang="zh-CN" b="1">
                <a:latin typeface="等线" panose="02010600030101010101" charset="-122"/>
                <a:sym typeface="+mn-ea"/>
              </a:rPr>
              <a:t>（</a:t>
            </a:r>
            <a:r>
              <a:rPr lang="en-US" b="1">
                <a:latin typeface="等线" panose="02010600030101010101" charset="-122"/>
                <a:sym typeface="+mn-ea"/>
              </a:rPr>
              <a:t>b</a:t>
            </a:r>
            <a:r>
              <a:rPr lang="zh-CN" b="1">
                <a:latin typeface="等线" panose="02010600030101010101" charset="-122"/>
                <a:sym typeface="+mn-ea"/>
              </a:rPr>
              <a:t>）中性点不直接接地</a:t>
            </a:r>
            <a:endParaRPr lang="zh-CN" b="1">
              <a:sym typeface="+mn-ea"/>
            </a:endParaRPr>
          </a:p>
          <a:p>
            <a:r>
              <a:rPr lang="zh-CN" b="1">
                <a:sym typeface="+mn-ea"/>
              </a:rPr>
              <a:t>图</a:t>
            </a:r>
            <a:r>
              <a:rPr lang="en-US" b="1">
                <a:latin typeface="等线" panose="02010600030101010101" charset="-122"/>
                <a:sym typeface="+mn-ea"/>
              </a:rPr>
              <a:t>8-1</a:t>
            </a:r>
            <a:r>
              <a:rPr lang="zh-CN" b="1">
                <a:sym typeface="+mn-ea"/>
              </a:rPr>
              <a:t>单相触电</a:t>
            </a: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文本框 100"/>
          <p:cNvSpPr txBox="1"/>
          <p:nvPr/>
        </p:nvSpPr>
        <p:spPr>
          <a:xfrm>
            <a:off x="395605" y="908685"/>
            <a:ext cx="8776335" cy="1938020"/>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2</a:t>
            </a:r>
            <a:r>
              <a:rPr lang="zh-CN" sz="2400">
                <a:latin typeface="微软雅黑" panose="020B0503020204020204" charset="-122"/>
                <a:ea typeface="微软雅黑" panose="020B0503020204020204" charset="-122"/>
                <a:cs typeface="微软雅黑" panose="020B0503020204020204" charset="-122"/>
              </a:rPr>
              <a:t>）两相触电。两相触电是指人体两处同时触及同一电源的两相带电体，以及在高压系统中，人体距离高压带电体小于规定的安全距离，造成电弧放电时，电流从一相导体流入另一相导体的触电方式，如图</a:t>
            </a:r>
            <a:r>
              <a:rPr lang="en-US" sz="2400">
                <a:latin typeface="微软雅黑" panose="020B0503020204020204" charset="-122"/>
                <a:ea typeface="微软雅黑" panose="020B0503020204020204" charset="-122"/>
                <a:cs typeface="微软雅黑" panose="020B0503020204020204" charset="-122"/>
              </a:rPr>
              <a:t>8-2</a:t>
            </a:r>
            <a:r>
              <a:rPr lang="zh-CN" sz="2400">
                <a:latin typeface="微软雅黑" panose="020B0503020204020204" charset="-122"/>
                <a:ea typeface="微软雅黑" panose="020B0503020204020204" charset="-122"/>
                <a:cs typeface="微软雅黑" panose="020B0503020204020204" charset="-122"/>
              </a:rPr>
              <a:t>所示。两相触电加在人体上的电压为线电压，因此不论电网的中性点接地与否，其触电的危险性都最大。</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1073743304" name="图片 4"/>
          <p:cNvPicPr>
            <a:picLocks noChangeAspect="1"/>
          </p:cNvPicPr>
          <p:nvPr>
            <p:custDataLst>
              <p:tags r:id="rId1"/>
            </p:custDataLst>
          </p:nvPr>
        </p:nvPicPr>
        <p:blipFill>
          <a:blip r:embed="rId3" cstate="print"/>
          <a:stretch>
            <a:fillRect/>
          </a:stretch>
        </p:blipFill>
        <p:spPr>
          <a:xfrm>
            <a:off x="467360" y="3216275"/>
            <a:ext cx="8042910" cy="2293620"/>
          </a:xfrm>
          <a:prstGeom prst="rect">
            <a:avLst/>
          </a:prstGeom>
          <a:noFill/>
          <a:ln w="9525">
            <a:noFill/>
          </a:ln>
        </p:spPr>
      </p:pic>
      <p:sp>
        <p:nvSpPr>
          <p:cNvPr id="4" name="文本框 3"/>
          <p:cNvSpPr txBox="1"/>
          <p:nvPr/>
        </p:nvSpPr>
        <p:spPr>
          <a:xfrm>
            <a:off x="755650" y="5878830"/>
            <a:ext cx="8069580" cy="560705"/>
          </a:xfrm>
          <a:prstGeom prst="rect">
            <a:avLst/>
          </a:prstGeom>
          <a:noFill/>
          <a:ln w="9525">
            <a:noFill/>
          </a:ln>
        </p:spPr>
        <p:txBody>
          <a:bodyPr wrap="square">
            <a:spAutoFit/>
          </a:bodyPr>
          <a:lstStyle/>
          <a:p>
            <a:pPr indent="933450"/>
            <a:r>
              <a:rPr lang="zh-CN" sz="2000">
                <a:latin typeface="微软雅黑" panose="020B0503020204020204" charset="-122"/>
                <a:ea typeface="微软雅黑" panose="020B0503020204020204" charset="-122"/>
                <a:cs typeface="微软雅黑" panose="020B0503020204020204" charset="-122"/>
              </a:rPr>
              <a:t>图</a:t>
            </a:r>
            <a:r>
              <a:rPr lang="en-US" sz="2000">
                <a:latin typeface="微软雅黑" panose="020B0503020204020204" charset="-122"/>
                <a:ea typeface="微软雅黑" panose="020B0503020204020204" charset="-122"/>
                <a:cs typeface="微软雅黑" panose="020B0503020204020204" charset="-122"/>
              </a:rPr>
              <a:t>8-2   </a:t>
            </a:r>
            <a:r>
              <a:rPr lang="zh-CN" sz="2000">
                <a:latin typeface="微软雅黑" panose="020B0503020204020204" charset="-122"/>
                <a:ea typeface="微软雅黑" panose="020B0503020204020204" charset="-122"/>
                <a:cs typeface="微软雅黑" panose="020B0503020204020204" charset="-122"/>
                <a:sym typeface="+mn-ea"/>
              </a:rPr>
              <a:t>两相触电</a:t>
            </a:r>
            <a:r>
              <a:rPr lang="en-US" sz="2000">
                <a:latin typeface="微软雅黑" panose="020B0503020204020204" charset="-122"/>
                <a:ea typeface="微软雅黑" panose="020B0503020204020204" charset="-122"/>
                <a:cs typeface="微软雅黑" panose="020B0503020204020204" charset="-122"/>
                <a:sym typeface="+mn-ea"/>
              </a:rPr>
              <a:t>                        </a:t>
            </a:r>
            <a:r>
              <a:rPr lang="zh-CN" sz="2000">
                <a:latin typeface="微软雅黑" panose="020B0503020204020204" charset="-122"/>
                <a:ea typeface="微软雅黑" panose="020B0503020204020204" charset="-122"/>
                <a:cs typeface="微软雅黑" panose="020B0503020204020204" charset="-122"/>
                <a:sym typeface="+mn-ea"/>
              </a:rPr>
              <a:t>图</a:t>
            </a:r>
            <a:r>
              <a:rPr lang="en-US" sz="2000">
                <a:latin typeface="微软雅黑" panose="020B0503020204020204" charset="-122"/>
                <a:ea typeface="微软雅黑" panose="020B0503020204020204" charset="-122"/>
                <a:cs typeface="微软雅黑" panose="020B0503020204020204" charset="-122"/>
                <a:sym typeface="+mn-ea"/>
              </a:rPr>
              <a:t>8-3  </a:t>
            </a:r>
            <a:r>
              <a:rPr lang="zh-CN" sz="2000">
                <a:latin typeface="微软雅黑" panose="020B0503020204020204" charset="-122"/>
                <a:ea typeface="微软雅黑" panose="020B0503020204020204" charset="-122"/>
                <a:cs typeface="微软雅黑" panose="020B0503020204020204" charset="-122"/>
                <a:sym typeface="+mn-ea"/>
              </a:rPr>
              <a:t>跨步电压触电</a:t>
            </a:r>
            <a:endParaRPr lang="zh-CN" altLang="en-US" sz="2000">
              <a:latin typeface="微软雅黑" panose="020B0503020204020204" charset="-122"/>
              <a:ea typeface="微软雅黑" panose="020B0503020204020204" charset="-122"/>
              <a:cs typeface="微软雅黑" panose="020B0503020204020204" charset="-122"/>
            </a:endParaRPr>
          </a:p>
          <a:p>
            <a:pPr indent="933450"/>
            <a:r>
              <a:rPr lang="en-US" sz="1050">
                <a:latin typeface="等线" panose="02010600030101010101" charset="-122"/>
              </a:rPr>
              <a:t> </a:t>
            </a:r>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323215" y="980440"/>
            <a:ext cx="8460105" cy="2676525"/>
          </a:xfrm>
          <a:prstGeom prst="rect">
            <a:avLst/>
          </a:prstGeom>
          <a:noFill/>
          <a:ln w="9525">
            <a:noFill/>
          </a:ln>
        </p:spPr>
        <p:txBody>
          <a:bodyPr wrap="square">
            <a:spAutoFit/>
          </a:bodyPr>
          <a:lstStyle/>
          <a:p>
            <a:pPr indent="266700"/>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3</a:t>
            </a:r>
            <a:r>
              <a:rPr lang="zh-CN" sz="2400">
                <a:latin typeface="微软雅黑" panose="020B0503020204020204" charset="-122"/>
                <a:ea typeface="微软雅黑" panose="020B0503020204020204" charset="-122"/>
                <a:cs typeface="微软雅黑" panose="020B0503020204020204" charset="-122"/>
              </a:rPr>
              <a:t>）跨步电压触电。当带电导线断线落地或运行中的电气设备因绝缘损坏漏电时，电流向大地流散，以落地点或接地体为圆心，半径为</a:t>
            </a:r>
            <a:r>
              <a:rPr lang="en-US" sz="2400">
                <a:latin typeface="微软雅黑" panose="020B0503020204020204" charset="-122"/>
                <a:ea typeface="微软雅黑" panose="020B0503020204020204" charset="-122"/>
                <a:cs typeface="微软雅黑" panose="020B0503020204020204" charset="-122"/>
              </a:rPr>
              <a:t>20m</a:t>
            </a:r>
            <a:r>
              <a:rPr lang="zh-CN" sz="2400">
                <a:latin typeface="微软雅黑" panose="020B0503020204020204" charset="-122"/>
                <a:ea typeface="微软雅黑" panose="020B0503020204020204" charset="-122"/>
                <a:cs typeface="微软雅黑" panose="020B0503020204020204" charset="-122"/>
              </a:rPr>
              <a:t>的圆面积内形成分布电位，如有人在落地点周围走过时，其两脚之间</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按</a:t>
            </a:r>
            <a:r>
              <a:rPr lang="en-US" sz="2400">
                <a:latin typeface="微软雅黑" panose="020B0503020204020204" charset="-122"/>
                <a:ea typeface="微软雅黑" panose="020B0503020204020204" charset="-122"/>
                <a:cs typeface="微软雅黑" panose="020B0503020204020204" charset="-122"/>
              </a:rPr>
              <a:t>0.8m</a:t>
            </a:r>
            <a:r>
              <a:rPr lang="zh-CN" sz="2400">
                <a:latin typeface="微软雅黑" panose="020B0503020204020204" charset="-122"/>
                <a:ea typeface="微软雅黑" panose="020B0503020204020204" charset="-122"/>
                <a:cs typeface="微软雅黑" panose="020B0503020204020204" charset="-122"/>
              </a:rPr>
              <a:t>计算</a:t>
            </a:r>
            <a:r>
              <a:rPr lang="en-US"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的电位差，由此引起的触电事故称为跨步电压触电。如图</a:t>
            </a:r>
            <a:r>
              <a:rPr lang="en-US" sz="2400">
                <a:latin typeface="微软雅黑" panose="020B0503020204020204" charset="-122"/>
                <a:ea typeface="微软雅黑" panose="020B0503020204020204" charset="-122"/>
                <a:cs typeface="微软雅黑" panose="020B0503020204020204" charset="-122"/>
              </a:rPr>
              <a:t>8-3</a:t>
            </a:r>
            <a:r>
              <a:rPr lang="zh-CN" sz="2400">
                <a:latin typeface="微软雅黑" panose="020B0503020204020204" charset="-122"/>
                <a:ea typeface="微软雅黑" panose="020B0503020204020204" charset="-122"/>
                <a:cs typeface="微软雅黑" panose="020B0503020204020204" charset="-122"/>
              </a:rPr>
              <a:t>所示，跨步电压触电时，电流从人的—只脚经下身，通过另一只脚流入大地形成回路。</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 name="文本框 102"/>
          <p:cNvSpPr txBox="1"/>
          <p:nvPr/>
        </p:nvSpPr>
        <p:spPr>
          <a:xfrm>
            <a:off x="81280" y="404495"/>
            <a:ext cx="8962390" cy="5015865"/>
          </a:xfrm>
          <a:prstGeom prst="rect">
            <a:avLst/>
          </a:prstGeom>
          <a:noFill/>
          <a:ln w="9525">
            <a:noFill/>
          </a:ln>
        </p:spPr>
        <p:txBody>
          <a:bodyPr wrap="square">
            <a:spAutoFit/>
          </a:bodyPr>
          <a:lstStyle/>
          <a:p>
            <a:pPr indent="267970"/>
            <a:r>
              <a:rPr lang="en-US" sz="2800" b="1">
                <a:solidFill>
                  <a:srgbClr val="FF0000"/>
                </a:solidFill>
                <a:latin typeface="微软雅黑" panose="020B0503020204020204" charset="-122"/>
                <a:ea typeface="微软雅黑" panose="020B0503020204020204" charset="-122"/>
                <a:cs typeface="微软雅黑" panose="020B0503020204020204" charset="-122"/>
              </a:rPr>
              <a:t>2</a:t>
            </a:r>
            <a:r>
              <a:rPr lang="zh-CN" sz="2800" b="1">
                <a:solidFill>
                  <a:srgbClr val="FF0000"/>
                </a:solidFill>
                <a:latin typeface="微软雅黑" panose="020B0503020204020204" charset="-122"/>
                <a:ea typeface="微软雅黑" panose="020B0503020204020204" charset="-122"/>
                <a:cs typeface="微软雅黑" panose="020B0503020204020204" charset="-122"/>
              </a:rPr>
              <a:t>、电流对人体的危害</a:t>
            </a:r>
            <a:endParaRPr lang="zh-CN" sz="2400">
              <a:latin typeface="微软雅黑" panose="020B0503020204020204" charset="-122"/>
              <a:ea typeface="微软雅黑" panose="020B0503020204020204" charset="-122"/>
              <a:cs typeface="微软雅黑" panose="020B0503020204020204" charset="-122"/>
            </a:endParaRPr>
          </a:p>
          <a:p>
            <a:r>
              <a:rPr lang="en-US" altLang="zh-CN" sz="2400">
                <a:latin typeface="微软雅黑" panose="020B0503020204020204" charset="-122"/>
                <a:ea typeface="微软雅黑" panose="020B0503020204020204" charset="-122"/>
                <a:cs typeface="微软雅黑" panose="020B0503020204020204" charset="-122"/>
              </a:rPr>
              <a:t>     </a:t>
            </a:r>
            <a:r>
              <a:rPr lang="en-US" altLang="zh-CN" sz="2800">
                <a:latin typeface="微软雅黑" panose="020B0503020204020204" charset="-122"/>
                <a:ea typeface="微软雅黑" panose="020B0503020204020204" charset="-122"/>
                <a:cs typeface="微软雅黑" panose="020B0503020204020204" charset="-122"/>
              </a:rPr>
              <a:t> </a:t>
            </a:r>
            <a:r>
              <a:rPr lang="zh-CN" sz="2400">
                <a:latin typeface="微软雅黑" panose="020B0503020204020204" charset="-122"/>
                <a:ea typeface="微软雅黑" panose="020B0503020204020204" charset="-122"/>
                <a:cs typeface="微软雅黑" panose="020B0503020204020204" charset="-122"/>
              </a:rPr>
              <a:t>电流危害的程度与通过人体的电流强度、频率、通过人体的途径及持续时间等因素有关。</a:t>
            </a:r>
          </a:p>
          <a:p>
            <a:r>
              <a:rPr lang="zh-CN" sz="2400">
                <a:latin typeface="微软雅黑" panose="020B0503020204020204" charset="-122"/>
                <a:ea typeface="微软雅黑" panose="020B0503020204020204" charset="-122"/>
                <a:cs typeface="微软雅黑" panose="020B0503020204020204" charset="-122"/>
              </a:rPr>
              <a:t>（</a:t>
            </a:r>
            <a:r>
              <a:rPr lang="en-US" sz="2400">
                <a:latin typeface="微软雅黑" panose="020B0503020204020204" charset="-122"/>
                <a:ea typeface="微软雅黑" panose="020B0503020204020204" charset="-122"/>
                <a:cs typeface="微软雅黑" panose="020B0503020204020204" charset="-122"/>
              </a:rPr>
              <a:t>1</a:t>
            </a:r>
            <a:r>
              <a:rPr lang="zh-CN" sz="2400">
                <a:latin typeface="微软雅黑" panose="020B0503020204020204" charset="-122"/>
                <a:ea typeface="微软雅黑" panose="020B0503020204020204" charset="-122"/>
                <a:cs typeface="微软雅黑" panose="020B0503020204020204" charset="-122"/>
              </a:rPr>
              <a:t>）电流强度对人体的危害，按照电流流过人体时的不同生理反映，可分为三种情况。</a:t>
            </a:r>
          </a:p>
          <a:p>
            <a:r>
              <a:rPr lang="zh-CN" sz="2400">
                <a:latin typeface="微软雅黑" panose="020B0503020204020204" charset="-122"/>
                <a:ea typeface="微软雅黑" panose="020B0503020204020204" charset="-122"/>
                <a:cs typeface="微软雅黑" panose="020B0503020204020204" charset="-122"/>
              </a:rPr>
              <a:t>①感觉电流</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使人体有感觉的最小电流称为感觉电流。</a:t>
            </a:r>
          </a:p>
          <a:p>
            <a:r>
              <a:rPr lang="zh-CN" sz="2400">
                <a:latin typeface="微软雅黑" panose="020B0503020204020204" charset="-122"/>
                <a:ea typeface="微软雅黑" panose="020B0503020204020204" charset="-122"/>
                <a:cs typeface="微软雅黑" panose="020B0503020204020204" charset="-122"/>
              </a:rPr>
              <a:t>②摆脱电流</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人体触电后能自主摆脱电源的最大电流称为摆脱电流，工频交流电的平均摆脱电流，成年男性约为</a:t>
            </a:r>
            <a:r>
              <a:rPr lang="en-US" sz="2400">
                <a:latin typeface="微软雅黑" panose="020B0503020204020204" charset="-122"/>
                <a:ea typeface="微软雅黑" panose="020B0503020204020204" charset="-122"/>
                <a:cs typeface="微软雅黑" panose="020B0503020204020204" charset="-122"/>
              </a:rPr>
              <a:t>16mA</a:t>
            </a:r>
            <a:r>
              <a:rPr lang="zh-CN" sz="2400">
                <a:latin typeface="微软雅黑" panose="020B0503020204020204" charset="-122"/>
                <a:ea typeface="微软雅黑" panose="020B0503020204020204" charset="-122"/>
                <a:cs typeface="微软雅黑" panose="020B0503020204020204" charset="-122"/>
              </a:rPr>
              <a:t>以下，成年女性约为</a:t>
            </a:r>
            <a:r>
              <a:rPr lang="en-US" sz="2400">
                <a:latin typeface="微软雅黑" panose="020B0503020204020204" charset="-122"/>
                <a:ea typeface="微软雅黑" panose="020B0503020204020204" charset="-122"/>
                <a:cs typeface="微软雅黑" panose="020B0503020204020204" charset="-122"/>
              </a:rPr>
              <a:t>10mA</a:t>
            </a:r>
            <a:r>
              <a:rPr lang="zh-CN" sz="2400">
                <a:latin typeface="微软雅黑" panose="020B0503020204020204" charset="-122"/>
                <a:ea typeface="微软雅黑" panose="020B0503020204020204" charset="-122"/>
                <a:cs typeface="微软雅黑" panose="020B0503020204020204" charset="-122"/>
              </a:rPr>
              <a:t>以下；直流电的平均摆脱电流均为</a:t>
            </a:r>
            <a:r>
              <a:rPr lang="en-US" sz="2400">
                <a:latin typeface="微软雅黑" panose="020B0503020204020204" charset="-122"/>
                <a:ea typeface="微软雅黑" panose="020B0503020204020204" charset="-122"/>
                <a:cs typeface="微软雅黑" panose="020B0503020204020204" charset="-122"/>
              </a:rPr>
              <a:t>50mA</a:t>
            </a:r>
            <a:r>
              <a:rPr lang="zh-CN" sz="2400">
                <a:latin typeface="微软雅黑" panose="020B0503020204020204" charset="-122"/>
                <a:ea typeface="微软雅黑" panose="020B0503020204020204" charset="-122"/>
                <a:cs typeface="微软雅黑" panose="020B0503020204020204" charset="-122"/>
              </a:rPr>
              <a:t>。</a:t>
            </a:r>
          </a:p>
          <a:p>
            <a:r>
              <a:rPr lang="zh-CN" sz="2400">
                <a:latin typeface="微软雅黑" panose="020B0503020204020204" charset="-122"/>
                <a:ea typeface="微软雅黑" panose="020B0503020204020204" charset="-122"/>
                <a:cs typeface="微软雅黑" panose="020B0503020204020204" charset="-122"/>
              </a:rPr>
              <a:t>③致命电流</a:t>
            </a:r>
            <a:r>
              <a:rPr lang="en-US" altLang="zh-CN" sz="2400">
                <a:latin typeface="微软雅黑" panose="020B0503020204020204" charset="-122"/>
                <a:ea typeface="微软雅黑" panose="020B0503020204020204" charset="-122"/>
                <a:cs typeface="微软雅黑" panose="020B0503020204020204" charset="-122"/>
              </a:rPr>
              <a:t>:</a:t>
            </a:r>
            <a:r>
              <a:rPr lang="zh-CN" sz="2400">
                <a:latin typeface="微软雅黑" panose="020B0503020204020204" charset="-122"/>
                <a:ea typeface="微软雅黑" panose="020B0503020204020204" charset="-122"/>
                <a:cs typeface="微软雅黑" panose="020B0503020204020204" charset="-122"/>
              </a:rPr>
              <a:t>在较短的时间内危及生命的最小电流称为致命电流。一般情况下，通过人体的工频电流超过</a:t>
            </a:r>
            <a:r>
              <a:rPr lang="en-US" sz="2400">
                <a:latin typeface="微软雅黑" panose="020B0503020204020204" charset="-122"/>
                <a:ea typeface="微软雅黑" panose="020B0503020204020204" charset="-122"/>
                <a:cs typeface="微软雅黑" panose="020B0503020204020204" charset="-122"/>
              </a:rPr>
              <a:t>50mA</a:t>
            </a:r>
            <a:r>
              <a:rPr lang="zh-CN" sz="2400">
                <a:latin typeface="微软雅黑" panose="020B0503020204020204" charset="-122"/>
                <a:ea typeface="微软雅黑" panose="020B0503020204020204" charset="-122"/>
                <a:cs typeface="微软雅黑" panose="020B0503020204020204" charset="-122"/>
              </a:rPr>
              <a:t>时，心脏就会停止跳动，发生昏迷，并出现致命的电灼伤；工频</a:t>
            </a:r>
            <a:r>
              <a:rPr lang="en-US" sz="2400">
                <a:latin typeface="微软雅黑" panose="020B0503020204020204" charset="-122"/>
                <a:ea typeface="微软雅黑" panose="020B0503020204020204" charset="-122"/>
                <a:cs typeface="微软雅黑" panose="020B0503020204020204" charset="-122"/>
              </a:rPr>
              <a:t>100mA</a:t>
            </a:r>
            <a:r>
              <a:rPr lang="zh-CN" sz="2400">
                <a:latin typeface="微软雅黑" panose="020B0503020204020204" charset="-122"/>
                <a:ea typeface="微软雅黑" panose="020B0503020204020204" charset="-122"/>
                <a:cs typeface="微软雅黑" panose="020B0503020204020204" charset="-122"/>
              </a:rPr>
              <a:t>的电流通过人体时很快使人致命。</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2647,&quot;width&quot;:8306}"/>
</p:tagLst>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1</TotalTime>
  <Words>9126</Words>
  <Application>Microsoft Office PowerPoint</Application>
  <PresentationFormat>全屏显示(4:3)</PresentationFormat>
  <Paragraphs>245</Paragraphs>
  <Slides>58</Slides>
  <Notes>0</Notes>
  <HiddenSlides>0</HiddenSlides>
  <MMClips>0</MMClips>
  <ScaleCrop>false</ScaleCrop>
  <HeadingPairs>
    <vt:vector size="6" baseType="variant">
      <vt:variant>
        <vt:lpstr>主题</vt:lpstr>
      </vt:variant>
      <vt:variant>
        <vt:i4>1</vt:i4>
      </vt:variant>
      <vt:variant>
        <vt:lpstr>幻灯片标题</vt:lpstr>
      </vt:variant>
      <vt:variant>
        <vt:i4>58</vt:i4>
      </vt:variant>
      <vt:variant>
        <vt:lpstr>自定义放映</vt:lpstr>
      </vt:variant>
      <vt:variant>
        <vt:i4>1</vt:i4>
      </vt:variant>
    </vt:vector>
  </HeadingPairs>
  <TitlesOfParts>
    <vt:vector size="60" baseType="lpstr">
      <vt:lpstr>主题1</vt:lpstr>
      <vt:lpstr>学习单元八 电工基本技能操作</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自定义放映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学习单元八 电工基本技能操作</dc:title>
  <dc:creator>think</dc:creator>
  <cp:lastModifiedBy>think</cp:lastModifiedBy>
  <cp:revision>118</cp:revision>
  <cp:lastPrinted>2000-06-10T09:56:45Z</cp:lastPrinted>
  <dcterms:created xsi:type="dcterms:W3CDTF">2000-06-08T06:52:21Z</dcterms:created>
  <dcterms:modified xsi:type="dcterms:W3CDTF">2023-08-16T11:50:54Z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BB3A687B3FE04CA79DE117D621B6DFBC</vt:lpwstr>
  </property>
  <property fmtid="{D5CDD505-2E9C-101B-9397-08002B2CF9AE}" pid="3" name="KSOProductBuildVer">
    <vt:lpwstr>2052-11.1.0.11115</vt:lpwstr>
  </property>
</Properties>
</file>